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43" r:id="rId3"/>
    <p:sldId id="311" r:id="rId4"/>
    <p:sldId id="312" r:id="rId5"/>
    <p:sldId id="345" r:id="rId6"/>
    <p:sldId id="314" r:id="rId7"/>
    <p:sldId id="351" r:id="rId8"/>
    <p:sldId id="354" r:id="rId9"/>
    <p:sldId id="346" r:id="rId10"/>
    <p:sldId id="347" r:id="rId11"/>
    <p:sldId id="349" r:id="rId12"/>
    <p:sldId id="356" r:id="rId13"/>
    <p:sldId id="357" r:id="rId14"/>
    <p:sldId id="358" r:id="rId15"/>
    <p:sldId id="359" r:id="rId16"/>
    <p:sldId id="360" r:id="rId17"/>
    <p:sldId id="362" r:id="rId18"/>
    <p:sldId id="364" r:id="rId19"/>
    <p:sldId id="366" r:id="rId20"/>
    <p:sldId id="350" r:id="rId21"/>
    <p:sldId id="361" r:id="rId22"/>
    <p:sldId id="392" r:id="rId23"/>
    <p:sldId id="391" r:id="rId24"/>
    <p:sldId id="394" r:id="rId25"/>
    <p:sldId id="395" r:id="rId26"/>
    <p:sldId id="396" r:id="rId27"/>
    <p:sldId id="397" r:id="rId28"/>
    <p:sldId id="378" r:id="rId29"/>
    <p:sldId id="380" r:id="rId30"/>
    <p:sldId id="383" r:id="rId31"/>
    <p:sldId id="384" r:id="rId32"/>
    <p:sldId id="369" r:id="rId33"/>
    <p:sldId id="373" r:id="rId34"/>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24" autoAdjust="0"/>
    <p:restoredTop sz="94436" autoAdjust="0"/>
  </p:normalViewPr>
  <p:slideViewPr>
    <p:cSldViewPr snapToObjects="1">
      <p:cViewPr varScale="1">
        <p:scale>
          <a:sx n="43" d="100"/>
          <a:sy n="43" d="100"/>
        </p:scale>
        <p:origin x="66" y="630"/>
      </p:cViewPr>
      <p:guideLst>
        <p:guide orient="horz" pos="2160"/>
        <p:guide pos="3840"/>
      </p:guideLst>
    </p:cSldViewPr>
  </p:slideViewPr>
  <p:notesTextViewPr>
    <p:cViewPr>
      <p:scale>
        <a:sx n="1" d="1"/>
        <a:sy n="1" d="1"/>
      </p:scale>
      <p:origin x="0" y="0"/>
    </p:cViewPr>
  </p:notesText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1700" cy="463407"/>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3936769" y="1"/>
            <a:ext cx="3011700" cy="463407"/>
          </a:xfrm>
          <a:prstGeom prst="rect">
            <a:avLst/>
          </a:prstGeom>
        </p:spPr>
        <p:txBody>
          <a:bodyPr vert="horz" lIns="93936" tIns="46968" rIns="93936" bIns="46968" rtlCol="0"/>
          <a:lstStyle>
            <a:lvl1pPr algn="r">
              <a:defRPr sz="1200"/>
            </a:lvl1pPr>
          </a:lstStyle>
          <a:p>
            <a:fld id="{A2A6FDFE-5CDB-41B6-9BDC-046B5D23E702}" type="datetimeFigureOut">
              <a:rPr lang="en-US" smtClean="0"/>
              <a:t>5/16/2022</a:t>
            </a:fld>
            <a:endParaRPr lang="en-US" dirty="0"/>
          </a:p>
        </p:txBody>
      </p:sp>
      <p:sp>
        <p:nvSpPr>
          <p:cNvPr id="4" name="Footer Placeholder 3"/>
          <p:cNvSpPr>
            <a:spLocks noGrp="1"/>
          </p:cNvSpPr>
          <p:nvPr>
            <p:ph type="ftr" sz="quarter" idx="2"/>
          </p:nvPr>
        </p:nvSpPr>
        <p:spPr>
          <a:xfrm>
            <a:off x="1" y="8772671"/>
            <a:ext cx="3011700" cy="463407"/>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9" y="8772671"/>
            <a:ext cx="3011700" cy="463407"/>
          </a:xfrm>
          <a:prstGeom prst="rect">
            <a:avLst/>
          </a:prstGeom>
        </p:spPr>
        <p:txBody>
          <a:bodyPr vert="horz" lIns="93936" tIns="46968" rIns="93936" bIns="46968" rtlCol="0" anchor="b"/>
          <a:lstStyle>
            <a:lvl1pPr algn="r">
              <a:defRPr sz="1200"/>
            </a:lvl1pPr>
          </a:lstStyle>
          <a:p>
            <a:fld id="{627BDAE5-2A03-4F81-A573-17B077026BD5}" type="slidenum">
              <a:rPr lang="en-US" smtClean="0"/>
              <a:t>‹#›</a:t>
            </a:fld>
            <a:endParaRPr lang="en-US" dirty="0"/>
          </a:p>
        </p:txBody>
      </p:sp>
    </p:spTree>
    <p:extLst>
      <p:ext uri="{BB962C8B-B14F-4D97-AF65-F5344CB8AC3E}">
        <p14:creationId xmlns:p14="http://schemas.microsoft.com/office/powerpoint/2010/main" val="2634151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1700" cy="463407"/>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3936769" y="1"/>
            <a:ext cx="3011700" cy="463407"/>
          </a:xfrm>
          <a:prstGeom prst="rect">
            <a:avLst/>
          </a:prstGeom>
        </p:spPr>
        <p:txBody>
          <a:bodyPr vert="horz" lIns="93936" tIns="46968" rIns="93936" bIns="46968" rtlCol="0"/>
          <a:lstStyle>
            <a:lvl1pPr algn="r">
              <a:defRPr sz="1200"/>
            </a:lvl1pPr>
          </a:lstStyle>
          <a:p>
            <a:fld id="{C1E54D5E-831A-48C1-8B88-840B0687F0B0}" type="datetimeFigureOut">
              <a:rPr lang="en-US" smtClean="0"/>
              <a:t>5/16/2022</a:t>
            </a:fld>
            <a:endParaRPr lang="en-US" dirty="0"/>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3936" tIns="46968" rIns="93936" bIns="4696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71"/>
            <a:ext cx="3011700" cy="463407"/>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71"/>
            <a:ext cx="3011700" cy="463407"/>
          </a:xfrm>
          <a:prstGeom prst="rect">
            <a:avLst/>
          </a:prstGeom>
        </p:spPr>
        <p:txBody>
          <a:bodyPr vert="horz" lIns="93936" tIns="46968" rIns="93936" bIns="46968" rtlCol="0" anchor="b"/>
          <a:lstStyle>
            <a:lvl1pPr algn="r">
              <a:defRPr sz="1200"/>
            </a:lvl1pPr>
          </a:lstStyle>
          <a:p>
            <a:fld id="{A000D556-9DD1-439D-807C-17104801D417}" type="slidenum">
              <a:rPr lang="en-US" smtClean="0"/>
              <a:t>‹#›</a:t>
            </a:fld>
            <a:endParaRPr lang="en-US" dirty="0"/>
          </a:p>
        </p:txBody>
      </p:sp>
    </p:spTree>
    <p:extLst>
      <p:ext uri="{BB962C8B-B14F-4D97-AF65-F5344CB8AC3E}">
        <p14:creationId xmlns:p14="http://schemas.microsoft.com/office/powerpoint/2010/main" val="467196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E39A3C-B3B3-4C7C-A354-F4EF7C96B827}"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843F3-12A5-426C-B19E-B09AEA6644CA}" type="slidenum">
              <a:rPr lang="en-US" smtClean="0"/>
              <a:t>‹#›</a:t>
            </a:fld>
            <a:endParaRPr lang="en-US" dirty="0"/>
          </a:p>
        </p:txBody>
      </p:sp>
    </p:spTree>
    <p:extLst>
      <p:ext uri="{BB962C8B-B14F-4D97-AF65-F5344CB8AC3E}">
        <p14:creationId xmlns:p14="http://schemas.microsoft.com/office/powerpoint/2010/main" val="2141956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39A3C-B3B3-4C7C-A354-F4EF7C96B827}"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843F3-12A5-426C-B19E-B09AEA6644CA}" type="slidenum">
              <a:rPr lang="en-US" smtClean="0"/>
              <a:t>‹#›</a:t>
            </a:fld>
            <a:endParaRPr lang="en-US" dirty="0"/>
          </a:p>
        </p:txBody>
      </p:sp>
    </p:spTree>
    <p:extLst>
      <p:ext uri="{BB962C8B-B14F-4D97-AF65-F5344CB8AC3E}">
        <p14:creationId xmlns:p14="http://schemas.microsoft.com/office/powerpoint/2010/main" val="1506821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39A3C-B3B3-4C7C-A354-F4EF7C96B827}"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843F3-12A5-426C-B19E-B09AEA6644CA}" type="slidenum">
              <a:rPr lang="en-US" smtClean="0"/>
              <a:t>‹#›</a:t>
            </a:fld>
            <a:endParaRPr lang="en-US" dirty="0"/>
          </a:p>
        </p:txBody>
      </p:sp>
    </p:spTree>
    <p:extLst>
      <p:ext uri="{BB962C8B-B14F-4D97-AF65-F5344CB8AC3E}">
        <p14:creationId xmlns:p14="http://schemas.microsoft.com/office/powerpoint/2010/main" val="2440115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39A3C-B3B3-4C7C-A354-F4EF7C96B827}"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843F3-12A5-426C-B19E-B09AEA6644CA}" type="slidenum">
              <a:rPr lang="en-US" smtClean="0"/>
              <a:t>‹#›</a:t>
            </a:fld>
            <a:endParaRPr lang="en-US" dirty="0"/>
          </a:p>
        </p:txBody>
      </p:sp>
    </p:spTree>
    <p:extLst>
      <p:ext uri="{BB962C8B-B14F-4D97-AF65-F5344CB8AC3E}">
        <p14:creationId xmlns:p14="http://schemas.microsoft.com/office/powerpoint/2010/main" val="99530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E39A3C-B3B3-4C7C-A354-F4EF7C96B827}"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F843F3-12A5-426C-B19E-B09AEA6644CA}" type="slidenum">
              <a:rPr lang="en-US" smtClean="0"/>
              <a:t>‹#›</a:t>
            </a:fld>
            <a:endParaRPr lang="en-US" dirty="0"/>
          </a:p>
        </p:txBody>
      </p:sp>
    </p:spTree>
    <p:extLst>
      <p:ext uri="{BB962C8B-B14F-4D97-AF65-F5344CB8AC3E}">
        <p14:creationId xmlns:p14="http://schemas.microsoft.com/office/powerpoint/2010/main" val="191309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E39A3C-B3B3-4C7C-A354-F4EF7C96B827}"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F843F3-12A5-426C-B19E-B09AEA6644CA}" type="slidenum">
              <a:rPr lang="en-US" smtClean="0"/>
              <a:t>‹#›</a:t>
            </a:fld>
            <a:endParaRPr lang="en-US" dirty="0"/>
          </a:p>
        </p:txBody>
      </p:sp>
    </p:spTree>
    <p:extLst>
      <p:ext uri="{BB962C8B-B14F-4D97-AF65-F5344CB8AC3E}">
        <p14:creationId xmlns:p14="http://schemas.microsoft.com/office/powerpoint/2010/main" val="132443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E39A3C-B3B3-4C7C-A354-F4EF7C96B827}" type="datetimeFigureOut">
              <a:rPr lang="en-US" smtClean="0"/>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F843F3-12A5-426C-B19E-B09AEA6644CA}" type="slidenum">
              <a:rPr lang="en-US" smtClean="0"/>
              <a:t>‹#›</a:t>
            </a:fld>
            <a:endParaRPr lang="en-US" dirty="0"/>
          </a:p>
        </p:txBody>
      </p:sp>
    </p:spTree>
    <p:extLst>
      <p:ext uri="{BB962C8B-B14F-4D97-AF65-F5344CB8AC3E}">
        <p14:creationId xmlns:p14="http://schemas.microsoft.com/office/powerpoint/2010/main" val="302006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E39A3C-B3B3-4C7C-A354-F4EF7C96B827}" type="datetimeFigureOut">
              <a:rPr lang="en-US" smtClean="0"/>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F843F3-12A5-426C-B19E-B09AEA6644CA}" type="slidenum">
              <a:rPr lang="en-US" smtClean="0"/>
              <a:t>‹#›</a:t>
            </a:fld>
            <a:endParaRPr lang="en-US" dirty="0"/>
          </a:p>
        </p:txBody>
      </p:sp>
    </p:spTree>
    <p:extLst>
      <p:ext uri="{BB962C8B-B14F-4D97-AF65-F5344CB8AC3E}">
        <p14:creationId xmlns:p14="http://schemas.microsoft.com/office/powerpoint/2010/main" val="2259303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39A3C-B3B3-4C7C-A354-F4EF7C96B827}" type="datetimeFigureOut">
              <a:rPr lang="en-US" smtClean="0"/>
              <a:t>5/16/2022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F843F3-12A5-426C-B19E-B09AEA6644CA}" type="slidenum">
              <a:rPr lang="en-US" smtClean="0"/>
              <a:t>‹#›</a:t>
            </a:fld>
            <a:endParaRPr lang="en-US" dirty="0"/>
          </a:p>
        </p:txBody>
      </p:sp>
    </p:spTree>
    <p:extLst>
      <p:ext uri="{BB962C8B-B14F-4D97-AF65-F5344CB8AC3E}">
        <p14:creationId xmlns:p14="http://schemas.microsoft.com/office/powerpoint/2010/main" val="2555725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E39A3C-B3B3-4C7C-A354-F4EF7C96B827}"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F843F3-12A5-426C-B19E-B09AEA6644CA}" type="slidenum">
              <a:rPr lang="en-US" smtClean="0"/>
              <a:t>‹#›</a:t>
            </a:fld>
            <a:endParaRPr lang="en-US" dirty="0"/>
          </a:p>
        </p:txBody>
      </p:sp>
    </p:spTree>
    <p:extLst>
      <p:ext uri="{BB962C8B-B14F-4D97-AF65-F5344CB8AC3E}">
        <p14:creationId xmlns:p14="http://schemas.microsoft.com/office/powerpoint/2010/main" val="83539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E39A3C-B3B3-4C7C-A354-F4EF7C96B827}"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F843F3-12A5-426C-B19E-B09AEA6644CA}" type="slidenum">
              <a:rPr lang="en-US" smtClean="0"/>
              <a:t>‹#›</a:t>
            </a:fld>
            <a:endParaRPr lang="en-US" dirty="0"/>
          </a:p>
        </p:txBody>
      </p:sp>
    </p:spTree>
    <p:extLst>
      <p:ext uri="{BB962C8B-B14F-4D97-AF65-F5344CB8AC3E}">
        <p14:creationId xmlns:p14="http://schemas.microsoft.com/office/powerpoint/2010/main" val="3626728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39A3C-B3B3-4C7C-A354-F4EF7C96B827}" type="datetimeFigureOut">
              <a:rPr lang="en-US" smtClean="0"/>
              <a:t>5/16/2022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843F3-12A5-426C-B19E-B09AEA6644CA}" type="slidenum">
              <a:rPr lang="en-US" smtClean="0"/>
              <a:t>‹#›</a:t>
            </a:fld>
            <a:endParaRPr lang="en-US" dirty="0"/>
          </a:p>
        </p:txBody>
      </p:sp>
    </p:spTree>
    <p:extLst>
      <p:ext uri="{BB962C8B-B14F-4D97-AF65-F5344CB8AC3E}">
        <p14:creationId xmlns:p14="http://schemas.microsoft.com/office/powerpoint/2010/main" val="3176385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48570"/>
            <a:ext cx="9144000" cy="2387600"/>
          </a:xfrm>
        </p:spPr>
        <p:txBody>
          <a:bodyPr>
            <a:noAutofit/>
          </a:bodyPr>
          <a:lstStyle/>
          <a:p>
            <a:r>
              <a:rPr lang="en-US" sz="6600" dirty="0" smtClean="0"/>
              <a:t/>
            </a:r>
            <a:br>
              <a:rPr lang="en-US" sz="6600" dirty="0" smtClean="0"/>
            </a:br>
            <a:r>
              <a:rPr lang="en-US" sz="6600" dirty="0" smtClean="0"/>
              <a:t>Advocating in Arizona- Legislative 101</a:t>
            </a:r>
            <a:endParaRPr lang="en-US" sz="6600" dirty="0"/>
          </a:p>
        </p:txBody>
      </p:sp>
      <p:sp>
        <p:nvSpPr>
          <p:cNvPr id="3" name="Subtitle 2"/>
          <p:cNvSpPr>
            <a:spLocks noGrp="1"/>
          </p:cNvSpPr>
          <p:nvPr>
            <p:ph type="subTitle" idx="1"/>
          </p:nvPr>
        </p:nvSpPr>
        <p:spPr>
          <a:xfrm>
            <a:off x="0" y="3228153"/>
            <a:ext cx="12192000" cy="3008962"/>
          </a:xfrm>
        </p:spPr>
        <p:txBody>
          <a:bodyPr>
            <a:noAutofit/>
          </a:bodyPr>
          <a:lstStyle/>
          <a:p>
            <a:r>
              <a:rPr lang="en-US" sz="4400" dirty="0" smtClean="0"/>
              <a:t/>
            </a:r>
            <a:br>
              <a:rPr lang="en-US" sz="4400" dirty="0" smtClean="0"/>
            </a:br>
            <a:r>
              <a:rPr lang="en-US" sz="4400" dirty="0" smtClean="0"/>
              <a:t>April Reed, LMSW</a:t>
            </a:r>
          </a:p>
          <a:p>
            <a:r>
              <a:rPr lang="en-US" sz="4400" dirty="0" smtClean="0"/>
              <a:t>Ability360 Vice-President of Advocacy </a:t>
            </a:r>
          </a:p>
          <a:p>
            <a:r>
              <a:rPr lang="en-US" sz="4400" dirty="0" smtClean="0">
                <a:hlinkClick r:id="rId2"/>
              </a:rPr>
              <a:t>aprilr@ability360.org</a:t>
            </a:r>
            <a:r>
              <a:rPr lang="en-US" sz="4400" dirty="0" smtClean="0"/>
              <a:t>  </a:t>
            </a:r>
            <a:endParaRPr lang="en-US" sz="4400" dirty="0"/>
          </a:p>
        </p:txBody>
      </p:sp>
    </p:spTree>
    <p:extLst>
      <p:ext uri="{BB962C8B-B14F-4D97-AF65-F5344CB8AC3E}">
        <p14:creationId xmlns:p14="http://schemas.microsoft.com/office/powerpoint/2010/main" val="4118782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0885"/>
            <a:ext cx="10515600" cy="1325563"/>
          </a:xfrm>
        </p:spPr>
        <p:txBody>
          <a:bodyPr>
            <a:normAutofit/>
          </a:bodyPr>
          <a:lstStyle/>
          <a:p>
            <a:pPr algn="ctr"/>
            <a:r>
              <a:rPr lang="en-US" sz="5400" dirty="0" smtClean="0"/>
              <a:t>How a Bill Becomes…a Bill</a:t>
            </a:r>
            <a:endParaRPr lang="en-US" sz="5400" dirty="0"/>
          </a:p>
        </p:txBody>
      </p:sp>
      <p:sp>
        <p:nvSpPr>
          <p:cNvPr id="3" name="Content Placeholder 2"/>
          <p:cNvSpPr>
            <a:spLocks noGrp="1"/>
          </p:cNvSpPr>
          <p:nvPr>
            <p:ph idx="1"/>
          </p:nvPr>
        </p:nvSpPr>
        <p:spPr>
          <a:xfrm>
            <a:off x="838200" y="2214680"/>
            <a:ext cx="10515599" cy="4114073"/>
          </a:xfrm>
        </p:spPr>
        <p:txBody>
          <a:bodyPr>
            <a:normAutofit/>
          </a:bodyPr>
          <a:lstStyle/>
          <a:p>
            <a:r>
              <a:rPr lang="en-US" sz="3200" dirty="0"/>
              <a:t>Politician personal interest</a:t>
            </a:r>
            <a:r>
              <a:rPr lang="en-US" sz="3200" dirty="0" smtClean="0"/>
              <a:t>.</a:t>
            </a:r>
          </a:p>
          <a:p>
            <a:r>
              <a:rPr lang="en-US" sz="3200" dirty="0" smtClean="0"/>
              <a:t>Constituent concerns. </a:t>
            </a:r>
          </a:p>
          <a:p>
            <a:r>
              <a:rPr lang="en-US" sz="3200" dirty="0" smtClean="0"/>
              <a:t>Special interest organizations &amp; lobbyists.</a:t>
            </a:r>
          </a:p>
          <a:p>
            <a:r>
              <a:rPr lang="en-US" sz="3200" dirty="0" smtClean="0"/>
              <a:t>Stakeholders.</a:t>
            </a:r>
          </a:p>
          <a:p>
            <a:r>
              <a:rPr lang="en-US" sz="3200" dirty="0" smtClean="0"/>
              <a:t>Recommendations from special interest taskforces or committees. </a:t>
            </a:r>
            <a:endParaRPr lang="en-US" sz="3200" dirty="0"/>
          </a:p>
        </p:txBody>
      </p:sp>
    </p:spTree>
    <p:extLst>
      <p:ext uri="{BB962C8B-B14F-4D97-AF65-F5344CB8AC3E}">
        <p14:creationId xmlns:p14="http://schemas.microsoft.com/office/powerpoint/2010/main" val="45706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061"/>
            <a:ext cx="12192000" cy="1477354"/>
          </a:xfrm>
        </p:spPr>
        <p:txBody>
          <a:bodyPr>
            <a:normAutofit fontScale="90000"/>
          </a:bodyPr>
          <a:lstStyle/>
          <a:p>
            <a:pPr algn="ctr"/>
            <a:r>
              <a:rPr lang="en-US" sz="5400" dirty="0" smtClean="0"/>
              <a:t>First &amp; Second Read: Committee Assignment</a:t>
            </a:r>
            <a:endParaRPr lang="en-US" sz="5400" dirty="0"/>
          </a:p>
        </p:txBody>
      </p:sp>
      <p:sp>
        <p:nvSpPr>
          <p:cNvPr id="3" name="Content Placeholder 2"/>
          <p:cNvSpPr>
            <a:spLocks noGrp="1"/>
          </p:cNvSpPr>
          <p:nvPr>
            <p:ph idx="1"/>
          </p:nvPr>
        </p:nvSpPr>
        <p:spPr>
          <a:xfrm>
            <a:off x="888253" y="2138785"/>
            <a:ext cx="10415493" cy="4477805"/>
          </a:xfrm>
        </p:spPr>
        <p:txBody>
          <a:bodyPr>
            <a:normAutofit/>
          </a:bodyPr>
          <a:lstStyle/>
          <a:p>
            <a:r>
              <a:rPr lang="en-US" sz="3200" dirty="0" smtClean="0"/>
              <a:t>Once a bill drops, the Senate President or House Speaker assigns it to at least one committee. </a:t>
            </a:r>
          </a:p>
          <a:p>
            <a:pPr lvl="1"/>
            <a:r>
              <a:rPr lang="en-US" sz="2800" dirty="0" smtClean="0"/>
              <a:t>Committee assignments should in theory correspond to the subject matter of the bill, but the Speaker of the House/President of the Senate has the right to assign the bill in a “friendly” or “unfriendly” committee.</a:t>
            </a:r>
            <a:endParaRPr lang="en-US" sz="3200" dirty="0"/>
          </a:p>
        </p:txBody>
      </p:sp>
    </p:spTree>
    <p:extLst>
      <p:ext uri="{BB962C8B-B14F-4D97-AF65-F5344CB8AC3E}">
        <p14:creationId xmlns:p14="http://schemas.microsoft.com/office/powerpoint/2010/main" val="1484875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513" y="735770"/>
            <a:ext cx="10515600" cy="947645"/>
          </a:xfrm>
        </p:spPr>
        <p:txBody>
          <a:bodyPr/>
          <a:lstStyle/>
          <a:p>
            <a:r>
              <a:rPr lang="en-US" dirty="0"/>
              <a:t>Committees to Watch for Disability Issues</a:t>
            </a:r>
          </a:p>
        </p:txBody>
      </p:sp>
      <p:sp>
        <p:nvSpPr>
          <p:cNvPr id="3" name="Text Placeholder 2"/>
          <p:cNvSpPr>
            <a:spLocks noGrp="1"/>
          </p:cNvSpPr>
          <p:nvPr>
            <p:ph type="body" idx="1"/>
          </p:nvPr>
        </p:nvSpPr>
        <p:spPr>
          <a:xfrm>
            <a:off x="808353" y="1911100"/>
            <a:ext cx="5157787" cy="1005931"/>
          </a:xfrm>
        </p:spPr>
        <p:txBody>
          <a:bodyPr>
            <a:noAutofit/>
          </a:bodyPr>
          <a:lstStyle/>
          <a:p>
            <a:r>
              <a:rPr lang="en-US" sz="3600" dirty="0" smtClean="0"/>
              <a:t>House of Representatives</a:t>
            </a:r>
            <a:endParaRPr lang="en-US" sz="3600" dirty="0"/>
          </a:p>
        </p:txBody>
      </p:sp>
      <p:sp>
        <p:nvSpPr>
          <p:cNvPr id="4" name="Content Placeholder 3"/>
          <p:cNvSpPr>
            <a:spLocks noGrp="1"/>
          </p:cNvSpPr>
          <p:nvPr>
            <p:ph sz="half" idx="2"/>
          </p:nvPr>
        </p:nvSpPr>
        <p:spPr>
          <a:xfrm>
            <a:off x="812886" y="3006726"/>
            <a:ext cx="5157787" cy="3458074"/>
          </a:xfrm>
        </p:spPr>
        <p:txBody>
          <a:bodyPr>
            <a:normAutofit/>
          </a:bodyPr>
          <a:lstStyle/>
          <a:p>
            <a:r>
              <a:rPr lang="en-US" sz="3200" dirty="0" smtClean="0"/>
              <a:t>Appropriations</a:t>
            </a:r>
          </a:p>
          <a:p>
            <a:r>
              <a:rPr lang="en-US" sz="3200" dirty="0" smtClean="0"/>
              <a:t>Education</a:t>
            </a:r>
          </a:p>
          <a:p>
            <a:r>
              <a:rPr lang="en-US" sz="3200" dirty="0" smtClean="0"/>
              <a:t>Government &amp; Elections</a:t>
            </a:r>
          </a:p>
          <a:p>
            <a:r>
              <a:rPr lang="en-US" sz="3200" dirty="0" smtClean="0"/>
              <a:t>Health &amp; Human Services</a:t>
            </a:r>
          </a:p>
          <a:p>
            <a:r>
              <a:rPr lang="en-US" sz="3200" dirty="0" smtClean="0"/>
              <a:t>Transportation</a:t>
            </a:r>
            <a:endParaRPr lang="en-US" sz="3200" dirty="0"/>
          </a:p>
        </p:txBody>
      </p:sp>
      <p:sp>
        <p:nvSpPr>
          <p:cNvPr id="5" name="Text Placeholder 4"/>
          <p:cNvSpPr>
            <a:spLocks noGrp="1"/>
          </p:cNvSpPr>
          <p:nvPr>
            <p:ph type="body" sz="quarter" idx="3"/>
          </p:nvPr>
        </p:nvSpPr>
        <p:spPr>
          <a:xfrm>
            <a:off x="6184925" y="2093119"/>
            <a:ext cx="5183188" cy="823912"/>
          </a:xfrm>
        </p:spPr>
        <p:txBody>
          <a:bodyPr>
            <a:normAutofit/>
          </a:bodyPr>
          <a:lstStyle/>
          <a:p>
            <a:r>
              <a:rPr lang="en-US" sz="3600" dirty="0" smtClean="0"/>
              <a:t>Senate</a:t>
            </a:r>
            <a:endParaRPr lang="en-US" sz="3600" dirty="0"/>
          </a:p>
        </p:txBody>
      </p:sp>
      <p:sp>
        <p:nvSpPr>
          <p:cNvPr id="6" name="Content Placeholder 5"/>
          <p:cNvSpPr>
            <a:spLocks noGrp="1"/>
          </p:cNvSpPr>
          <p:nvPr>
            <p:ph sz="quarter" idx="4"/>
          </p:nvPr>
        </p:nvSpPr>
        <p:spPr>
          <a:xfrm>
            <a:off x="6172200" y="2917031"/>
            <a:ext cx="5183188" cy="3471874"/>
          </a:xfrm>
        </p:spPr>
        <p:txBody>
          <a:bodyPr>
            <a:normAutofit/>
          </a:bodyPr>
          <a:lstStyle/>
          <a:p>
            <a:r>
              <a:rPr lang="en-US" sz="3200" dirty="0" smtClean="0"/>
              <a:t>Appropriations</a:t>
            </a:r>
          </a:p>
          <a:p>
            <a:r>
              <a:rPr lang="en-US" sz="3200" dirty="0" smtClean="0"/>
              <a:t>Education</a:t>
            </a:r>
          </a:p>
          <a:p>
            <a:r>
              <a:rPr lang="en-US" sz="3200" dirty="0" smtClean="0"/>
              <a:t>Government</a:t>
            </a:r>
          </a:p>
          <a:p>
            <a:r>
              <a:rPr lang="en-US" sz="3200" dirty="0" smtClean="0"/>
              <a:t>Health </a:t>
            </a:r>
            <a:r>
              <a:rPr lang="en-US" sz="3200" dirty="0"/>
              <a:t>&amp; Human </a:t>
            </a:r>
            <a:r>
              <a:rPr lang="en-US" sz="3200" dirty="0" smtClean="0"/>
              <a:t>Services</a:t>
            </a:r>
            <a:endParaRPr lang="en-US" sz="3200" dirty="0"/>
          </a:p>
        </p:txBody>
      </p:sp>
    </p:spTree>
    <p:extLst>
      <p:ext uri="{BB962C8B-B14F-4D97-AF65-F5344CB8AC3E}">
        <p14:creationId xmlns:p14="http://schemas.microsoft.com/office/powerpoint/2010/main" val="804724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7852"/>
            <a:ext cx="10515600" cy="1325563"/>
          </a:xfrm>
        </p:spPr>
        <p:txBody>
          <a:bodyPr>
            <a:normAutofit/>
          </a:bodyPr>
          <a:lstStyle/>
          <a:p>
            <a:pPr algn="ctr"/>
            <a:r>
              <a:rPr lang="en-US" sz="5400" dirty="0" smtClean="0"/>
              <a:t>In Committee</a:t>
            </a:r>
            <a:endParaRPr lang="en-US" sz="5400" dirty="0"/>
          </a:p>
        </p:txBody>
      </p:sp>
      <p:sp>
        <p:nvSpPr>
          <p:cNvPr id="3" name="Content Placeholder 2"/>
          <p:cNvSpPr>
            <a:spLocks noGrp="1"/>
          </p:cNvSpPr>
          <p:nvPr>
            <p:ph idx="1"/>
          </p:nvPr>
        </p:nvSpPr>
        <p:spPr>
          <a:xfrm>
            <a:off x="841367" y="1911100"/>
            <a:ext cx="10512434" cy="4326015"/>
          </a:xfrm>
        </p:spPr>
        <p:txBody>
          <a:bodyPr>
            <a:normAutofit/>
          </a:bodyPr>
          <a:lstStyle/>
          <a:p>
            <a:r>
              <a:rPr lang="en-US" sz="3200" dirty="0" smtClean="0"/>
              <a:t>The Chair of the Committee decides if they want to hear the bill and put it on the calendar.</a:t>
            </a:r>
            <a:endParaRPr lang="en-US" sz="2800" dirty="0" smtClean="0"/>
          </a:p>
          <a:p>
            <a:pPr lvl="1"/>
            <a:r>
              <a:rPr lang="en-US" sz="2800" dirty="0" smtClean="0"/>
              <a:t>Bills can be ignored if disliked by the Committee Chair. </a:t>
            </a:r>
          </a:p>
          <a:p>
            <a:pPr marL="457200" lvl="1" indent="0">
              <a:buNone/>
            </a:pPr>
            <a:endParaRPr lang="en-US" sz="2800" dirty="0" smtClean="0"/>
          </a:p>
          <a:p>
            <a:pPr lvl="1"/>
            <a:r>
              <a:rPr lang="en-US" sz="2800" dirty="0" smtClean="0"/>
              <a:t>Bills can also be brought to the committee with limited time for the public to prepare or testify. </a:t>
            </a:r>
          </a:p>
          <a:p>
            <a:pPr lvl="1"/>
            <a:endParaRPr lang="en-US" sz="2800" dirty="0" smtClean="0"/>
          </a:p>
          <a:p>
            <a:pPr lvl="1"/>
            <a:r>
              <a:rPr lang="en-US" sz="2800" dirty="0" smtClean="0"/>
              <a:t>Bills can pass (or fail) with or without amendments.</a:t>
            </a:r>
            <a:endParaRPr lang="en-US" sz="2800" dirty="0"/>
          </a:p>
        </p:txBody>
      </p:sp>
    </p:spTree>
    <p:extLst>
      <p:ext uri="{BB962C8B-B14F-4D97-AF65-F5344CB8AC3E}">
        <p14:creationId xmlns:p14="http://schemas.microsoft.com/office/powerpoint/2010/main" val="2663382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7852"/>
            <a:ext cx="10515600" cy="1325563"/>
          </a:xfrm>
        </p:spPr>
        <p:txBody>
          <a:bodyPr>
            <a:normAutofit/>
          </a:bodyPr>
          <a:lstStyle/>
          <a:p>
            <a:pPr algn="ctr"/>
            <a:r>
              <a:rPr lang="en-US" sz="5400" dirty="0" smtClean="0"/>
              <a:t>Rules Committee</a:t>
            </a:r>
            <a:endParaRPr lang="en-US" sz="5400" dirty="0"/>
          </a:p>
        </p:txBody>
      </p:sp>
      <p:sp>
        <p:nvSpPr>
          <p:cNvPr id="3" name="Content Placeholder 2"/>
          <p:cNvSpPr>
            <a:spLocks noGrp="1"/>
          </p:cNvSpPr>
          <p:nvPr>
            <p:ph idx="1"/>
          </p:nvPr>
        </p:nvSpPr>
        <p:spPr>
          <a:xfrm>
            <a:off x="862263" y="1986995"/>
            <a:ext cx="10266870" cy="4760058"/>
          </a:xfrm>
        </p:spPr>
        <p:txBody>
          <a:bodyPr>
            <a:noAutofit/>
          </a:bodyPr>
          <a:lstStyle/>
          <a:p>
            <a:r>
              <a:rPr lang="en-US" sz="3200" dirty="0" smtClean="0"/>
              <a:t>All bills that pass through their committee(s) must now go to Rules. </a:t>
            </a:r>
          </a:p>
          <a:p>
            <a:pPr lvl="1"/>
            <a:r>
              <a:rPr lang="en-US" sz="2800" dirty="0" smtClean="0"/>
              <a:t>The Rules Committee exists to ensure that the bill meets constitutional requirements. </a:t>
            </a:r>
          </a:p>
          <a:p>
            <a:pPr marL="457200" lvl="1" indent="0">
              <a:buNone/>
            </a:pPr>
            <a:endParaRPr lang="en-US" sz="2800" dirty="0" smtClean="0"/>
          </a:p>
          <a:p>
            <a:pPr lvl="1"/>
            <a:r>
              <a:rPr lang="en-US" sz="2800" dirty="0" smtClean="0"/>
              <a:t>Again, the Chair of the Rules Committee does not have to put the bill on the hearing calendar if they dislike it. </a:t>
            </a:r>
            <a:endParaRPr lang="en-US" sz="2800" dirty="0"/>
          </a:p>
        </p:txBody>
      </p:sp>
    </p:spTree>
    <p:extLst>
      <p:ext uri="{BB962C8B-B14F-4D97-AF65-F5344CB8AC3E}">
        <p14:creationId xmlns:p14="http://schemas.microsoft.com/office/powerpoint/2010/main" val="787083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7852"/>
            <a:ext cx="10515600" cy="1325563"/>
          </a:xfrm>
        </p:spPr>
        <p:txBody>
          <a:bodyPr>
            <a:normAutofit/>
          </a:bodyPr>
          <a:lstStyle/>
          <a:p>
            <a:pPr algn="ctr"/>
            <a:r>
              <a:rPr lang="en-US" sz="5400" dirty="0" smtClean="0"/>
              <a:t>In Caucus</a:t>
            </a:r>
            <a:endParaRPr lang="en-US" sz="5400" dirty="0"/>
          </a:p>
        </p:txBody>
      </p:sp>
      <p:sp>
        <p:nvSpPr>
          <p:cNvPr id="3" name="Content Placeholder 2"/>
          <p:cNvSpPr>
            <a:spLocks noGrp="1"/>
          </p:cNvSpPr>
          <p:nvPr>
            <p:ph idx="1"/>
          </p:nvPr>
        </p:nvSpPr>
        <p:spPr>
          <a:xfrm>
            <a:off x="833749" y="1835205"/>
            <a:ext cx="10515600" cy="5160860"/>
          </a:xfrm>
        </p:spPr>
        <p:txBody>
          <a:bodyPr>
            <a:noAutofit/>
          </a:bodyPr>
          <a:lstStyle/>
          <a:p>
            <a:r>
              <a:rPr lang="en-US" sz="3600" dirty="0" smtClean="0"/>
              <a:t>Once a bill passes through all of their committees, the bill then goes to caucus. </a:t>
            </a:r>
          </a:p>
          <a:p>
            <a:pPr lvl="1"/>
            <a:r>
              <a:rPr lang="en-US" sz="3200" dirty="0" smtClean="0"/>
              <a:t>There is no vote in a caucus, but it is an opportunity for party members to learn about the bill before it goes to Committee of the Whole (COW).</a:t>
            </a:r>
          </a:p>
          <a:p>
            <a:pPr marL="457200" lvl="1" indent="0">
              <a:buNone/>
            </a:pPr>
            <a:endParaRPr lang="en-US" sz="3200" dirty="0" smtClean="0"/>
          </a:p>
          <a:p>
            <a:pPr lvl="1"/>
            <a:r>
              <a:rPr lang="en-US" sz="3200" dirty="0" smtClean="0"/>
              <a:t>Here party leaders and whips attempt to rally votes on the bill in accordance with the tenants of their party platform.</a:t>
            </a:r>
            <a:endParaRPr lang="en-US" dirty="0"/>
          </a:p>
        </p:txBody>
      </p:sp>
    </p:spTree>
    <p:extLst>
      <p:ext uri="{BB962C8B-B14F-4D97-AF65-F5344CB8AC3E}">
        <p14:creationId xmlns:p14="http://schemas.microsoft.com/office/powerpoint/2010/main" val="1830556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Committee of the Whole (COW)</a:t>
            </a:r>
            <a:endParaRPr lang="en-US" sz="5400" dirty="0"/>
          </a:p>
        </p:txBody>
      </p:sp>
      <p:sp>
        <p:nvSpPr>
          <p:cNvPr id="3" name="Content Placeholder 2"/>
          <p:cNvSpPr>
            <a:spLocks noGrp="1"/>
          </p:cNvSpPr>
          <p:nvPr>
            <p:ph sz="half" idx="1"/>
          </p:nvPr>
        </p:nvSpPr>
        <p:spPr>
          <a:xfrm>
            <a:off x="838199" y="1911100"/>
            <a:ext cx="10342765" cy="4351338"/>
          </a:xfrm>
        </p:spPr>
        <p:txBody>
          <a:bodyPr>
            <a:normAutofit/>
          </a:bodyPr>
          <a:lstStyle/>
          <a:p>
            <a:r>
              <a:rPr lang="en-US" sz="3500" dirty="0" smtClean="0"/>
              <a:t>If a bill was amended in a committee, it must go to the Committee of the Whole (COW). </a:t>
            </a:r>
          </a:p>
          <a:p>
            <a:pPr lvl="1"/>
            <a:r>
              <a:rPr lang="en-US" sz="3000" dirty="0" smtClean="0"/>
              <a:t>COW is where the whole chamber has the opportunity to discuss and adopt the bill’s amendments. </a:t>
            </a:r>
          </a:p>
          <a:p>
            <a:pPr marL="457200" lvl="1" indent="0">
              <a:buNone/>
            </a:pPr>
            <a:endParaRPr lang="en-US" sz="3000" dirty="0" smtClean="0"/>
          </a:p>
          <a:p>
            <a:pPr lvl="1"/>
            <a:r>
              <a:rPr lang="en-US" sz="3000" dirty="0" smtClean="0"/>
              <a:t>During COW, legislators can offer and vote on substitute amendments.</a:t>
            </a:r>
            <a:endParaRPr lang="en-US" sz="2200" dirty="0"/>
          </a:p>
        </p:txBody>
      </p:sp>
    </p:spTree>
    <p:extLst>
      <p:ext uri="{BB962C8B-B14F-4D97-AF65-F5344CB8AC3E}">
        <p14:creationId xmlns:p14="http://schemas.microsoft.com/office/powerpoint/2010/main" val="847012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Third Read &amp; Roll Call Vote</a:t>
            </a:r>
            <a:endParaRPr lang="en-US" sz="5400" dirty="0"/>
          </a:p>
        </p:txBody>
      </p:sp>
      <p:sp>
        <p:nvSpPr>
          <p:cNvPr id="3" name="Content Placeholder 2"/>
          <p:cNvSpPr>
            <a:spLocks noGrp="1"/>
          </p:cNvSpPr>
          <p:nvPr>
            <p:ph sz="half" idx="1"/>
          </p:nvPr>
        </p:nvSpPr>
        <p:spPr>
          <a:xfrm>
            <a:off x="914400" y="1986995"/>
            <a:ext cx="10439400" cy="4351338"/>
          </a:xfrm>
        </p:spPr>
        <p:txBody>
          <a:bodyPr>
            <a:noAutofit/>
          </a:bodyPr>
          <a:lstStyle/>
          <a:p>
            <a:r>
              <a:rPr lang="en-US" sz="3200" dirty="0" smtClean="0"/>
              <a:t>If a bill passes through all committees without amendments or passes through COW, it is placed on a Third Read calendar.</a:t>
            </a:r>
          </a:p>
          <a:p>
            <a:pPr marL="0" indent="0">
              <a:buNone/>
            </a:pPr>
            <a:endParaRPr lang="en-US" sz="3200" dirty="0" smtClean="0"/>
          </a:p>
          <a:p>
            <a:r>
              <a:rPr lang="en-US" sz="3200" dirty="0" smtClean="0"/>
              <a:t>Third Read is a vote by the entire body on the bill. </a:t>
            </a:r>
          </a:p>
          <a:p>
            <a:pPr marL="0" indent="0">
              <a:buNone/>
            </a:pPr>
            <a:endParaRPr lang="en-US" sz="3200" dirty="0" smtClean="0"/>
          </a:p>
          <a:p>
            <a:r>
              <a:rPr lang="en-US" sz="3200" dirty="0" smtClean="0"/>
              <a:t>Typically, you only need a simple majority (50% + 1) for a bill to pass.* </a:t>
            </a:r>
            <a:endParaRPr lang="en-US" sz="3200" dirty="0"/>
          </a:p>
        </p:txBody>
      </p:sp>
    </p:spTree>
    <p:extLst>
      <p:ext uri="{BB962C8B-B14F-4D97-AF65-F5344CB8AC3E}">
        <p14:creationId xmlns:p14="http://schemas.microsoft.com/office/powerpoint/2010/main" val="2251539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436" y="281957"/>
            <a:ext cx="10515600" cy="1325563"/>
          </a:xfrm>
        </p:spPr>
        <p:txBody>
          <a:bodyPr>
            <a:normAutofit/>
          </a:bodyPr>
          <a:lstStyle/>
          <a:p>
            <a:pPr algn="ctr"/>
            <a:r>
              <a:rPr lang="en-US" sz="4800" dirty="0" smtClean="0"/>
              <a:t>Referring to the Opposite Chamber</a:t>
            </a:r>
            <a:endParaRPr lang="en-US" sz="4800" dirty="0"/>
          </a:p>
        </p:txBody>
      </p:sp>
      <p:sp>
        <p:nvSpPr>
          <p:cNvPr id="3" name="Content Placeholder 2"/>
          <p:cNvSpPr>
            <a:spLocks noGrp="1"/>
          </p:cNvSpPr>
          <p:nvPr>
            <p:ph sz="half" idx="1"/>
          </p:nvPr>
        </p:nvSpPr>
        <p:spPr>
          <a:xfrm>
            <a:off x="840762" y="1986995"/>
            <a:ext cx="10353529" cy="4351338"/>
          </a:xfrm>
        </p:spPr>
        <p:txBody>
          <a:bodyPr>
            <a:noAutofit/>
          </a:bodyPr>
          <a:lstStyle/>
          <a:p>
            <a:r>
              <a:rPr lang="en-US" sz="3200" dirty="0" smtClean="0"/>
              <a:t>Once a bill passes the originating chamber on the Third Read, it is referred to the other chamber, which will repeat the entire process we just described. </a:t>
            </a:r>
          </a:p>
          <a:p>
            <a:pPr marL="0" indent="0">
              <a:buNone/>
            </a:pPr>
            <a:endParaRPr lang="en-US" sz="3200" dirty="0" smtClean="0"/>
          </a:p>
          <a:p>
            <a:r>
              <a:rPr lang="en-US" sz="3200" dirty="0" smtClean="0"/>
              <a:t>The bill may be amended by the second chamber, which may trigger a Conference Committee. </a:t>
            </a:r>
            <a:endParaRPr lang="en-US" sz="3200" dirty="0"/>
          </a:p>
        </p:txBody>
      </p:sp>
    </p:spTree>
    <p:extLst>
      <p:ext uri="{BB962C8B-B14F-4D97-AF65-F5344CB8AC3E}">
        <p14:creationId xmlns:p14="http://schemas.microsoft.com/office/powerpoint/2010/main" val="3737363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Governor’s Signature</a:t>
            </a:r>
            <a:endParaRPr lang="en-US" dirty="0"/>
          </a:p>
        </p:txBody>
      </p:sp>
      <p:sp>
        <p:nvSpPr>
          <p:cNvPr id="7" name="Content Placeholder 6"/>
          <p:cNvSpPr>
            <a:spLocks noGrp="1"/>
          </p:cNvSpPr>
          <p:nvPr>
            <p:ph sz="half" idx="1"/>
          </p:nvPr>
        </p:nvSpPr>
        <p:spPr>
          <a:xfrm>
            <a:off x="861801" y="1986995"/>
            <a:ext cx="10515600" cy="5009070"/>
          </a:xfrm>
        </p:spPr>
        <p:txBody>
          <a:bodyPr>
            <a:normAutofit/>
          </a:bodyPr>
          <a:lstStyle/>
          <a:p>
            <a:r>
              <a:rPr lang="en-US" dirty="0" smtClean="0"/>
              <a:t>In order to become law, a bill needs to be transmitted to the Governor for a signature. </a:t>
            </a:r>
          </a:p>
          <a:p>
            <a:pPr marL="0" indent="0">
              <a:buNone/>
            </a:pPr>
            <a:endParaRPr lang="en-US" dirty="0" smtClean="0"/>
          </a:p>
          <a:p>
            <a:r>
              <a:rPr lang="en-US" dirty="0" smtClean="0"/>
              <a:t>The Governor may sign a bill, not sign the bill (though it becomes law if unsigned 5 days later during session or 10 days after sine die), or veto the bill. </a:t>
            </a:r>
          </a:p>
        </p:txBody>
      </p:sp>
    </p:spTree>
    <p:extLst>
      <p:ext uri="{BB962C8B-B14F-4D97-AF65-F5344CB8AC3E}">
        <p14:creationId xmlns:p14="http://schemas.microsoft.com/office/powerpoint/2010/main" val="287142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4710"/>
          </a:xfrm>
        </p:spPr>
        <p:txBody>
          <a:bodyPr>
            <a:normAutofit/>
          </a:bodyPr>
          <a:lstStyle/>
          <a:p>
            <a:pPr algn="ctr"/>
            <a:r>
              <a:rPr lang="en-US" sz="5400" dirty="0" smtClean="0"/>
              <a:t>Disclaimer</a:t>
            </a:r>
            <a:endParaRPr lang="en-US" sz="5400" dirty="0"/>
          </a:p>
        </p:txBody>
      </p:sp>
      <p:sp>
        <p:nvSpPr>
          <p:cNvPr id="3" name="Content Placeholder 2"/>
          <p:cNvSpPr>
            <a:spLocks noGrp="1"/>
          </p:cNvSpPr>
          <p:nvPr>
            <p:ph idx="1"/>
          </p:nvPr>
        </p:nvSpPr>
        <p:spPr>
          <a:xfrm>
            <a:off x="804973" y="1607521"/>
            <a:ext cx="10515600" cy="4098330"/>
          </a:xfrm>
        </p:spPr>
        <p:txBody>
          <a:bodyPr>
            <a:normAutofit fontScale="92500" lnSpcReduction="20000"/>
          </a:bodyPr>
          <a:lstStyle/>
          <a:p>
            <a:pPr marL="0" indent="0">
              <a:buNone/>
            </a:pPr>
            <a:endParaRPr lang="en-US" dirty="0" smtClean="0"/>
          </a:p>
          <a:p>
            <a:pPr marL="0" indent="0">
              <a:buNone/>
            </a:pPr>
            <a:r>
              <a:rPr lang="en-US" dirty="0" smtClean="0"/>
              <a:t>Ability360 </a:t>
            </a:r>
            <a:r>
              <a:rPr lang="en-US" dirty="0" smtClean="0"/>
              <a:t>is a 501(c)(3) nonprofit organization. As such, we </a:t>
            </a:r>
            <a:r>
              <a:rPr lang="en-US" b="1" dirty="0" smtClean="0"/>
              <a:t>do not </a:t>
            </a:r>
            <a:r>
              <a:rPr lang="en-US" dirty="0" smtClean="0"/>
              <a:t>support or oppose individual candidates, elected officials, or political parties. We will not engage with comments or questions that endorse or disparage such persons or entities. </a:t>
            </a:r>
          </a:p>
          <a:p>
            <a:pPr marL="0" indent="0">
              <a:buNone/>
            </a:pPr>
            <a:endParaRPr lang="en-US" dirty="0"/>
          </a:p>
          <a:p>
            <a:pPr marL="0" indent="0">
              <a:buNone/>
            </a:pPr>
            <a:r>
              <a:rPr lang="en-US" dirty="0" smtClean="0"/>
              <a:t>Ability360 </a:t>
            </a:r>
            <a:r>
              <a:rPr lang="en-US" b="1" dirty="0" smtClean="0"/>
              <a:t>does</a:t>
            </a:r>
            <a:r>
              <a:rPr lang="en-US" dirty="0" smtClean="0"/>
              <a:t> take positions on bills, propositions, and issues that affect the disability community as a whole. </a:t>
            </a:r>
          </a:p>
          <a:p>
            <a:pPr marL="0" indent="0">
              <a:buNone/>
            </a:pPr>
            <a:endParaRPr lang="en-US" dirty="0"/>
          </a:p>
          <a:p>
            <a:pPr marL="0" indent="0">
              <a:buNone/>
            </a:pPr>
            <a:r>
              <a:rPr lang="en-US" dirty="0" smtClean="0"/>
              <a:t>Today’s webinar is intended solely to educate on the process of the Arizona State Legislature and ways you can get involved as an advocate. </a:t>
            </a:r>
            <a:endParaRPr lang="en-US" dirty="0"/>
          </a:p>
          <a:p>
            <a:pPr marL="0" indent="0">
              <a:buNone/>
            </a:pPr>
            <a:endParaRPr lang="en-US" dirty="0"/>
          </a:p>
        </p:txBody>
      </p:sp>
    </p:spTree>
    <p:extLst>
      <p:ext uri="{BB962C8B-B14F-4D97-AF65-F5344CB8AC3E}">
        <p14:creationId xmlns:p14="http://schemas.microsoft.com/office/powerpoint/2010/main" val="266782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305"/>
            <a:ext cx="10515600" cy="1325563"/>
          </a:xfrm>
        </p:spPr>
        <p:txBody>
          <a:bodyPr>
            <a:normAutofit/>
          </a:bodyPr>
          <a:lstStyle/>
          <a:p>
            <a:pPr algn="ctr"/>
            <a:r>
              <a:rPr lang="en-US" sz="5400" dirty="0" smtClean="0"/>
              <a:t>Ways Bills Die</a:t>
            </a:r>
            <a:endParaRPr lang="en-US" sz="5400" dirty="0"/>
          </a:p>
        </p:txBody>
      </p:sp>
      <p:sp>
        <p:nvSpPr>
          <p:cNvPr id="3" name="Content Placeholder 2"/>
          <p:cNvSpPr>
            <a:spLocks noGrp="1"/>
          </p:cNvSpPr>
          <p:nvPr>
            <p:ph idx="1"/>
          </p:nvPr>
        </p:nvSpPr>
        <p:spPr>
          <a:xfrm>
            <a:off x="874822" y="1835205"/>
            <a:ext cx="10515600" cy="4639175"/>
          </a:xfrm>
        </p:spPr>
        <p:txBody>
          <a:bodyPr>
            <a:normAutofit/>
          </a:bodyPr>
          <a:lstStyle/>
          <a:p>
            <a:pPr marL="514350" indent="-514350">
              <a:buFont typeface="+mj-lt"/>
              <a:buAutoNum type="arabicPeriod"/>
            </a:pPr>
            <a:r>
              <a:rPr lang="en-US" sz="3200" dirty="0" smtClean="0"/>
              <a:t>They do not get introduced in the first place.</a:t>
            </a:r>
          </a:p>
          <a:p>
            <a:pPr marL="514350" indent="-514350">
              <a:buFont typeface="+mj-lt"/>
              <a:buAutoNum type="arabicPeriod"/>
            </a:pPr>
            <a:r>
              <a:rPr lang="en-US" sz="3200" dirty="0" smtClean="0"/>
              <a:t>They get assigned to unfriendly committees in the primary or secondary chamber.</a:t>
            </a:r>
          </a:p>
          <a:p>
            <a:pPr marL="514350" indent="-514350">
              <a:buFont typeface="+mj-lt"/>
              <a:buAutoNum type="arabicPeriod"/>
            </a:pPr>
            <a:r>
              <a:rPr lang="en-US" sz="3200" dirty="0" smtClean="0"/>
              <a:t>They fail a vote in the primary or secondary chamber. </a:t>
            </a:r>
          </a:p>
          <a:p>
            <a:pPr marL="514350" indent="-514350">
              <a:buFont typeface="+mj-lt"/>
              <a:buAutoNum type="arabicPeriod"/>
            </a:pPr>
            <a:r>
              <a:rPr lang="en-US" sz="3200" dirty="0" smtClean="0"/>
              <a:t>A striker bill guts it.</a:t>
            </a:r>
          </a:p>
          <a:p>
            <a:pPr marL="514350" indent="-514350">
              <a:buFont typeface="+mj-lt"/>
              <a:buAutoNum type="arabicPeriod"/>
            </a:pPr>
            <a:r>
              <a:rPr lang="en-US" sz="3200" dirty="0" smtClean="0"/>
              <a:t>The Governor vetoes it. </a:t>
            </a:r>
          </a:p>
          <a:p>
            <a:pPr marL="514350" indent="-514350">
              <a:buFont typeface="+mj-lt"/>
              <a:buAutoNum type="arabicPeriod"/>
            </a:pPr>
            <a:endParaRPr lang="en-US" sz="3200" dirty="0"/>
          </a:p>
        </p:txBody>
      </p:sp>
    </p:spTree>
    <p:extLst>
      <p:ext uri="{BB962C8B-B14F-4D97-AF65-F5344CB8AC3E}">
        <p14:creationId xmlns:p14="http://schemas.microsoft.com/office/powerpoint/2010/main" val="200896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0885"/>
            <a:ext cx="10515600" cy="1325563"/>
          </a:xfrm>
        </p:spPr>
        <p:txBody>
          <a:bodyPr>
            <a:normAutofit/>
          </a:bodyPr>
          <a:lstStyle/>
          <a:p>
            <a:pPr algn="ctr"/>
            <a:r>
              <a:rPr lang="en-US" sz="5400" dirty="0" smtClean="0"/>
              <a:t>Bills Brought Back from the Dead</a:t>
            </a:r>
            <a:endParaRPr lang="en-US" sz="5400" dirty="0"/>
          </a:p>
        </p:txBody>
      </p:sp>
      <p:sp>
        <p:nvSpPr>
          <p:cNvPr id="3" name="Content Placeholder 2"/>
          <p:cNvSpPr>
            <a:spLocks noGrp="1"/>
          </p:cNvSpPr>
          <p:nvPr>
            <p:ph idx="1"/>
          </p:nvPr>
        </p:nvSpPr>
        <p:spPr>
          <a:xfrm>
            <a:off x="838200" y="2214680"/>
            <a:ext cx="10418660" cy="3962282"/>
          </a:xfrm>
        </p:spPr>
        <p:txBody>
          <a:bodyPr>
            <a:normAutofit lnSpcReduction="10000"/>
          </a:bodyPr>
          <a:lstStyle/>
          <a:p>
            <a:pPr marL="514350" indent="-514350">
              <a:buFont typeface="+mj-lt"/>
              <a:buAutoNum type="arabicPeriod"/>
            </a:pPr>
            <a:r>
              <a:rPr lang="en-US" sz="3200" dirty="0" smtClean="0"/>
              <a:t>Striker amendments strike everything from a bill already far along in the process in favor of the dead bill.</a:t>
            </a:r>
          </a:p>
          <a:p>
            <a:pPr marL="514350" indent="-514350">
              <a:buFont typeface="+mj-lt"/>
              <a:buAutoNum type="arabicPeriod"/>
            </a:pPr>
            <a:endParaRPr lang="en-US" sz="3200" dirty="0" smtClean="0"/>
          </a:p>
          <a:p>
            <a:pPr marL="514350" indent="-514350">
              <a:buFont typeface="+mj-lt"/>
              <a:buAutoNum type="arabicPeriod"/>
            </a:pPr>
            <a:r>
              <a:rPr lang="en-US" sz="3200" dirty="0" smtClean="0"/>
              <a:t>Added as an amendment to similar legislation. </a:t>
            </a:r>
          </a:p>
          <a:p>
            <a:pPr marL="514350" indent="-514350">
              <a:buFont typeface="+mj-lt"/>
              <a:buAutoNum type="arabicPeriod"/>
            </a:pPr>
            <a:endParaRPr lang="en-US" sz="3200" dirty="0" smtClean="0"/>
          </a:p>
          <a:p>
            <a:pPr marL="514350" indent="-514350">
              <a:buFont typeface="+mj-lt"/>
              <a:buAutoNum type="arabicPeriod"/>
            </a:pPr>
            <a:r>
              <a:rPr lang="en-US" sz="3200" dirty="0" smtClean="0"/>
              <a:t>Appropriations bills occasionally just get negotiated into the budget.</a:t>
            </a:r>
          </a:p>
          <a:p>
            <a:pPr marL="0" indent="0">
              <a:buNone/>
            </a:pPr>
            <a:endParaRPr lang="en-US" sz="3200" dirty="0"/>
          </a:p>
        </p:txBody>
      </p:sp>
    </p:spTree>
    <p:extLst>
      <p:ext uri="{BB962C8B-B14F-4D97-AF65-F5344CB8AC3E}">
        <p14:creationId xmlns:p14="http://schemas.microsoft.com/office/powerpoint/2010/main" val="1793564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653" y="241411"/>
            <a:ext cx="10515600" cy="758949"/>
          </a:xfrm>
        </p:spPr>
        <p:txBody>
          <a:bodyPr>
            <a:normAutofit fontScale="90000"/>
          </a:bodyPr>
          <a:lstStyle/>
          <a:p>
            <a:pPr algn="ctr"/>
            <a:r>
              <a:rPr lang="en-US" sz="5400" dirty="0" smtClean="0"/>
              <a:t>Why Get Involved?</a:t>
            </a:r>
            <a:endParaRPr lang="en-US" sz="5400" dirty="0"/>
          </a:p>
        </p:txBody>
      </p:sp>
      <p:sp>
        <p:nvSpPr>
          <p:cNvPr id="3" name="Content Placeholder 2"/>
          <p:cNvSpPr>
            <a:spLocks noGrp="1"/>
          </p:cNvSpPr>
          <p:nvPr>
            <p:ph idx="1"/>
          </p:nvPr>
        </p:nvSpPr>
        <p:spPr>
          <a:xfrm>
            <a:off x="832653" y="1303940"/>
            <a:ext cx="10515600" cy="5464440"/>
          </a:xfrm>
        </p:spPr>
        <p:txBody>
          <a:bodyPr>
            <a:normAutofit fontScale="92500" lnSpcReduction="10000"/>
          </a:bodyPr>
          <a:lstStyle/>
          <a:p>
            <a:r>
              <a:rPr lang="en-US" sz="3200" dirty="0" smtClean="0"/>
              <a:t>Local government has a more immediate effect on your everyday life, yet very few people engage at the local level. </a:t>
            </a:r>
          </a:p>
          <a:p>
            <a:r>
              <a:rPr lang="en-US" sz="3200" dirty="0" smtClean="0"/>
              <a:t>People with disabilities (and their needs) are underrepresented at the legislature.</a:t>
            </a:r>
          </a:p>
          <a:p>
            <a:r>
              <a:rPr lang="en-US" sz="3200" dirty="0" smtClean="0"/>
              <a:t>Local government representatives are also significantly more likely to:</a:t>
            </a:r>
          </a:p>
          <a:p>
            <a:pPr lvl="1"/>
            <a:r>
              <a:rPr lang="en-US" sz="2800" dirty="0" smtClean="0"/>
              <a:t>Have easily accessible contact information; </a:t>
            </a:r>
          </a:p>
          <a:p>
            <a:pPr lvl="1"/>
            <a:r>
              <a:rPr lang="en-US" sz="2800" dirty="0" smtClean="0"/>
              <a:t>Be willing to listen to public input (especially considering they don’t get as much); </a:t>
            </a:r>
          </a:p>
          <a:p>
            <a:pPr lvl="2"/>
            <a:r>
              <a:rPr lang="en-US" sz="2400" dirty="0" smtClean="0"/>
              <a:t>Check their own email; answer their own phone; be willing to meet and discuss matters with their own community.</a:t>
            </a:r>
          </a:p>
          <a:p>
            <a:pPr lvl="1"/>
            <a:r>
              <a:rPr lang="en-US" sz="2800" dirty="0" smtClean="0"/>
              <a:t>Actually get things done.</a:t>
            </a:r>
          </a:p>
          <a:p>
            <a:pPr lvl="2"/>
            <a:r>
              <a:rPr lang="en-US" sz="2400" dirty="0" smtClean="0"/>
              <a:t>Going to the most direct person makes advocacy significantly more effective.</a:t>
            </a:r>
          </a:p>
          <a:p>
            <a:pPr marL="0" indent="0">
              <a:buNone/>
            </a:pPr>
            <a:endParaRPr lang="en-US" sz="3200" dirty="0"/>
          </a:p>
        </p:txBody>
      </p:sp>
    </p:spTree>
    <p:extLst>
      <p:ext uri="{BB962C8B-B14F-4D97-AF65-F5344CB8AC3E}">
        <p14:creationId xmlns:p14="http://schemas.microsoft.com/office/powerpoint/2010/main" val="397381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8814"/>
          </a:xfrm>
        </p:spPr>
        <p:txBody>
          <a:bodyPr>
            <a:normAutofit/>
          </a:bodyPr>
          <a:lstStyle/>
          <a:p>
            <a:pPr algn="ctr"/>
            <a:r>
              <a:rPr lang="en-US" sz="5400" dirty="0" smtClean="0"/>
              <a:t>How Do I Get Involved?</a:t>
            </a:r>
            <a:endParaRPr lang="en-US" sz="5400" dirty="0"/>
          </a:p>
        </p:txBody>
      </p:sp>
      <p:sp>
        <p:nvSpPr>
          <p:cNvPr id="3" name="Content Placeholder 2"/>
          <p:cNvSpPr>
            <a:spLocks noGrp="1"/>
          </p:cNvSpPr>
          <p:nvPr>
            <p:ph sz="half" idx="1"/>
          </p:nvPr>
        </p:nvSpPr>
        <p:spPr>
          <a:xfrm>
            <a:off x="252085" y="1531625"/>
            <a:ext cx="5767716" cy="4351338"/>
          </a:xfrm>
        </p:spPr>
        <p:txBody>
          <a:bodyPr>
            <a:normAutofit/>
          </a:bodyPr>
          <a:lstStyle/>
          <a:p>
            <a:pPr marL="0" indent="0">
              <a:buNone/>
            </a:pPr>
            <a:r>
              <a:rPr lang="en-US" sz="3200" b="1" dirty="0" smtClean="0"/>
              <a:t>Find My District</a:t>
            </a:r>
          </a:p>
          <a:p>
            <a:r>
              <a:rPr lang="en-US" sz="3200" dirty="0" smtClean="0"/>
              <a:t>If you do not know your legislative district, you can find it on the Arizona </a:t>
            </a:r>
            <a:r>
              <a:rPr lang="en-US" sz="3200" dirty="0"/>
              <a:t>Redistricting website: </a:t>
            </a:r>
            <a:r>
              <a:rPr lang="en-US" sz="2400" dirty="0">
                <a:hlinkClick r:id="rId2"/>
              </a:rPr>
              <a:t>https://azredistricting.org/districtlocator</a:t>
            </a:r>
            <a:r>
              <a:rPr lang="en-US" sz="2400" dirty="0" smtClean="0">
                <a:hlinkClick r:id="rId2"/>
              </a:rPr>
              <a:t>/</a:t>
            </a:r>
            <a:r>
              <a:rPr lang="en-US" sz="2400" dirty="0" smtClean="0"/>
              <a:t> </a:t>
            </a:r>
            <a:endParaRPr lang="en-US" sz="2400" dirty="0"/>
          </a:p>
        </p:txBody>
      </p:sp>
      <p:sp>
        <p:nvSpPr>
          <p:cNvPr id="4" name="Content Placeholder 3"/>
          <p:cNvSpPr>
            <a:spLocks noGrp="1"/>
          </p:cNvSpPr>
          <p:nvPr>
            <p:ph sz="half" idx="2"/>
          </p:nvPr>
        </p:nvSpPr>
        <p:spPr>
          <a:xfrm>
            <a:off x="6172199" y="1531624"/>
            <a:ext cx="5615925" cy="5084965"/>
          </a:xfrm>
        </p:spPr>
        <p:txBody>
          <a:bodyPr>
            <a:noAutofit/>
          </a:bodyPr>
          <a:lstStyle/>
          <a:p>
            <a:pPr marL="0" indent="0">
              <a:buNone/>
            </a:pPr>
            <a:r>
              <a:rPr lang="en-US" sz="3200" b="1" dirty="0" smtClean="0"/>
              <a:t>Find My Legislators</a:t>
            </a:r>
          </a:p>
          <a:p>
            <a:r>
              <a:rPr lang="en-US" sz="3200" dirty="0" smtClean="0"/>
              <a:t>Once you know your legislative district, you can find your legislators’ names, party, biography, contact information, committee assignments, and bills they have (co)sponsored this </a:t>
            </a:r>
            <a:r>
              <a:rPr lang="en-US" sz="3200" dirty="0"/>
              <a:t>legislative session: </a:t>
            </a:r>
            <a:br>
              <a:rPr lang="en-US" sz="3200" dirty="0"/>
            </a:br>
            <a:r>
              <a:rPr lang="en-US" sz="2400" dirty="0">
                <a:hlinkClick r:id="rId3"/>
              </a:rPr>
              <a:t>https://www.azleg.gov/memberroster</a:t>
            </a:r>
            <a:r>
              <a:rPr lang="en-US" sz="2400" dirty="0" smtClean="0">
                <a:hlinkClick r:id="rId3"/>
              </a:rPr>
              <a:t>/</a:t>
            </a:r>
            <a:r>
              <a:rPr lang="en-US" sz="2400" dirty="0" smtClean="0"/>
              <a:t> </a:t>
            </a:r>
            <a:endParaRPr lang="en-US" sz="2400" dirty="0"/>
          </a:p>
        </p:txBody>
      </p:sp>
    </p:spTree>
    <p:extLst>
      <p:ext uri="{BB962C8B-B14F-4D97-AF65-F5344CB8AC3E}">
        <p14:creationId xmlns:p14="http://schemas.microsoft.com/office/powerpoint/2010/main" val="28401288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8290"/>
          </a:xfrm>
        </p:spPr>
        <p:txBody>
          <a:bodyPr/>
          <a:lstStyle/>
          <a:p>
            <a:pPr algn="ctr"/>
            <a:r>
              <a:rPr lang="en-US" dirty="0" smtClean="0"/>
              <a:t>Contacting Legislative Offices</a:t>
            </a:r>
            <a:endParaRPr lang="en-US" dirty="0"/>
          </a:p>
        </p:txBody>
      </p:sp>
      <p:sp>
        <p:nvSpPr>
          <p:cNvPr id="3" name="Content Placeholder 2"/>
          <p:cNvSpPr>
            <a:spLocks noGrp="1"/>
          </p:cNvSpPr>
          <p:nvPr>
            <p:ph idx="1"/>
          </p:nvPr>
        </p:nvSpPr>
        <p:spPr>
          <a:xfrm>
            <a:off x="838200" y="1607519"/>
            <a:ext cx="10515600" cy="4802905"/>
          </a:xfrm>
        </p:spPr>
        <p:txBody>
          <a:bodyPr>
            <a:normAutofit fontScale="92500" lnSpcReduction="10000"/>
          </a:bodyPr>
          <a:lstStyle/>
          <a:p>
            <a:pPr marL="0" indent="0">
              <a:buNone/>
            </a:pPr>
            <a:r>
              <a:rPr lang="en-US" dirty="0" smtClean="0"/>
              <a:t>Ways to contact your legislators: </a:t>
            </a:r>
          </a:p>
          <a:p>
            <a:pPr marL="514350" indent="-514350">
              <a:buFont typeface="+mj-lt"/>
              <a:buAutoNum type="arabicPeriod"/>
            </a:pPr>
            <a:r>
              <a:rPr lang="en-US" dirty="0" smtClean="0"/>
              <a:t>Call their office. </a:t>
            </a:r>
          </a:p>
          <a:p>
            <a:pPr marL="514350" indent="-514350">
              <a:buFont typeface="+mj-lt"/>
              <a:buAutoNum type="arabicPeriod"/>
            </a:pPr>
            <a:r>
              <a:rPr lang="en-US" dirty="0" smtClean="0"/>
              <a:t>Email their office.</a:t>
            </a:r>
          </a:p>
          <a:p>
            <a:pPr marL="514350" indent="-514350">
              <a:buFont typeface="+mj-lt"/>
              <a:buAutoNum type="arabicPeriod"/>
            </a:pPr>
            <a:r>
              <a:rPr lang="en-US" dirty="0" smtClean="0"/>
              <a:t>Tweet at your legislators. </a:t>
            </a:r>
          </a:p>
          <a:p>
            <a:pPr marL="514350" indent="-514350">
              <a:buFont typeface="+mj-lt"/>
              <a:buAutoNum type="arabicPeriod"/>
            </a:pPr>
            <a:r>
              <a:rPr lang="en-US" dirty="0" smtClean="0"/>
              <a:t>Snail mail their office.* </a:t>
            </a:r>
          </a:p>
          <a:p>
            <a:pPr marL="514350" indent="-514350">
              <a:buFont typeface="+mj-lt"/>
              <a:buAutoNum type="arabicPeriod"/>
            </a:pPr>
            <a:r>
              <a:rPr lang="en-US" dirty="0" smtClean="0"/>
              <a:t>Schedule a meeting.**</a:t>
            </a:r>
          </a:p>
          <a:p>
            <a:pPr marL="514350" indent="-514350">
              <a:buFont typeface="+mj-lt"/>
              <a:buAutoNum type="arabicPeriod"/>
            </a:pPr>
            <a:endParaRPr lang="en-US" dirty="0"/>
          </a:p>
          <a:p>
            <a:pPr marL="0" indent="0">
              <a:buNone/>
            </a:pPr>
            <a:r>
              <a:rPr lang="en-US" dirty="0" smtClean="0"/>
              <a:t>* Snail mail is generally appreciated by legislators, but it is too slow to use if you are advocating about a specific bill. </a:t>
            </a:r>
          </a:p>
          <a:p>
            <a:pPr marL="0" indent="0">
              <a:buNone/>
            </a:pPr>
            <a:r>
              <a:rPr lang="en-US" dirty="0" smtClean="0"/>
              <a:t>** Scheduling meetings during the pandemic has been difficult, even for established legislative community contacts.</a:t>
            </a:r>
          </a:p>
        </p:txBody>
      </p:sp>
    </p:spTree>
    <p:extLst>
      <p:ext uri="{BB962C8B-B14F-4D97-AF65-F5344CB8AC3E}">
        <p14:creationId xmlns:p14="http://schemas.microsoft.com/office/powerpoint/2010/main" val="28087095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91530"/>
          </a:xfrm>
        </p:spPr>
        <p:txBody>
          <a:bodyPr>
            <a:normAutofit/>
          </a:bodyPr>
          <a:lstStyle/>
          <a:p>
            <a:pPr algn="ctr"/>
            <a:r>
              <a:rPr lang="en-US" sz="5400" dirty="0" smtClean="0"/>
              <a:t>Calling Legislators</a:t>
            </a:r>
            <a:endParaRPr lang="en-US" sz="5400" dirty="0"/>
          </a:p>
        </p:txBody>
      </p:sp>
      <p:sp>
        <p:nvSpPr>
          <p:cNvPr id="3" name="Content Placeholder 2"/>
          <p:cNvSpPr>
            <a:spLocks noGrp="1"/>
          </p:cNvSpPr>
          <p:nvPr>
            <p:ph idx="1"/>
          </p:nvPr>
        </p:nvSpPr>
        <p:spPr>
          <a:xfrm>
            <a:off x="838200" y="1683415"/>
            <a:ext cx="10515600" cy="4717385"/>
          </a:xfrm>
        </p:spPr>
        <p:txBody>
          <a:bodyPr>
            <a:normAutofit lnSpcReduction="10000"/>
          </a:bodyPr>
          <a:lstStyle/>
          <a:p>
            <a:r>
              <a:rPr lang="en-US" sz="3200" dirty="0" smtClean="0"/>
              <a:t>Staff members (and occasionally answering machines) typically answer these calls. </a:t>
            </a:r>
          </a:p>
          <a:p>
            <a:pPr lvl="1"/>
            <a:r>
              <a:rPr lang="en-US" sz="2800" dirty="0" smtClean="0"/>
              <a:t>Be nice to staff!</a:t>
            </a:r>
          </a:p>
          <a:p>
            <a:r>
              <a:rPr lang="en-US" sz="3200" dirty="0" smtClean="0"/>
              <a:t>Write a “live” script and a voicemail script beforehand that:</a:t>
            </a:r>
          </a:p>
          <a:p>
            <a:pPr lvl="1"/>
            <a:r>
              <a:rPr lang="en-US" sz="2800" dirty="0" smtClean="0"/>
              <a:t>Introduces yourself (and any organization you may be with);</a:t>
            </a:r>
          </a:p>
          <a:p>
            <a:pPr lvl="1"/>
            <a:r>
              <a:rPr lang="en-US" sz="2800" dirty="0" smtClean="0"/>
              <a:t>Identifies what you want the legislator to do (include bill number and short title);</a:t>
            </a:r>
          </a:p>
          <a:p>
            <a:pPr lvl="1"/>
            <a:r>
              <a:rPr lang="en-US" sz="2800" dirty="0" smtClean="0"/>
              <a:t>Gives quick reasons for your position;</a:t>
            </a:r>
          </a:p>
          <a:p>
            <a:pPr lvl="1"/>
            <a:r>
              <a:rPr lang="en-US" sz="2800" dirty="0" smtClean="0"/>
              <a:t>Offer to be available for a follow-up;</a:t>
            </a:r>
          </a:p>
          <a:p>
            <a:pPr lvl="1"/>
            <a:r>
              <a:rPr lang="en-US" sz="2800" dirty="0" smtClean="0"/>
              <a:t>Thank them.</a:t>
            </a:r>
            <a:endParaRPr lang="en-US" sz="2800" dirty="0"/>
          </a:p>
        </p:txBody>
      </p:sp>
    </p:spTree>
    <p:extLst>
      <p:ext uri="{BB962C8B-B14F-4D97-AF65-F5344CB8AC3E}">
        <p14:creationId xmlns:p14="http://schemas.microsoft.com/office/powerpoint/2010/main" val="3634875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2621"/>
            <a:ext cx="10515600" cy="979530"/>
          </a:xfrm>
        </p:spPr>
        <p:txBody>
          <a:bodyPr>
            <a:normAutofit/>
          </a:bodyPr>
          <a:lstStyle/>
          <a:p>
            <a:pPr algn="ctr"/>
            <a:r>
              <a:rPr lang="en-US" sz="5400" dirty="0" smtClean="0"/>
              <a:t>Emailing Legislators</a:t>
            </a:r>
            <a:endParaRPr lang="en-US" sz="5400" dirty="0"/>
          </a:p>
        </p:txBody>
      </p:sp>
      <p:sp>
        <p:nvSpPr>
          <p:cNvPr id="3" name="Content Placeholder 2"/>
          <p:cNvSpPr>
            <a:spLocks noGrp="1"/>
          </p:cNvSpPr>
          <p:nvPr>
            <p:ph idx="1"/>
          </p:nvPr>
        </p:nvSpPr>
        <p:spPr>
          <a:xfrm>
            <a:off x="838200" y="1347536"/>
            <a:ext cx="10515600" cy="5117431"/>
          </a:xfrm>
        </p:spPr>
        <p:txBody>
          <a:bodyPr>
            <a:normAutofit/>
          </a:bodyPr>
          <a:lstStyle/>
          <a:p>
            <a:pPr marL="0" indent="0">
              <a:buNone/>
            </a:pPr>
            <a:r>
              <a:rPr lang="en-US" sz="3200" dirty="0" smtClean="0"/>
              <a:t>Emailing has a lot of great benefits: </a:t>
            </a:r>
          </a:p>
          <a:p>
            <a:pPr lvl="1"/>
            <a:r>
              <a:rPr lang="en-US" sz="3200" dirty="0"/>
              <a:t>No delay in receipt or potential response;</a:t>
            </a:r>
          </a:p>
          <a:p>
            <a:pPr lvl="1"/>
            <a:r>
              <a:rPr lang="en-US" sz="3200" dirty="0"/>
              <a:t>Easy for staff to categorize;</a:t>
            </a:r>
          </a:p>
          <a:p>
            <a:pPr lvl="1"/>
            <a:r>
              <a:rPr lang="en-US" sz="3200" dirty="0" smtClean="0"/>
              <a:t>Good for name recognition, establishing a point of contact;</a:t>
            </a:r>
          </a:p>
          <a:p>
            <a:pPr lvl="1"/>
            <a:r>
              <a:rPr lang="en-US" sz="3200" dirty="0" smtClean="0"/>
              <a:t>Using (and advertising) form letters makes it easy for others to do. </a:t>
            </a:r>
            <a:endParaRPr lang="en-US" sz="2800" dirty="0" smtClean="0"/>
          </a:p>
          <a:p>
            <a:pPr lvl="1"/>
            <a:endParaRPr lang="en-US" sz="2800" dirty="0"/>
          </a:p>
          <a:p>
            <a:pPr marL="457200" lvl="1" indent="0">
              <a:buNone/>
            </a:pPr>
            <a:endParaRPr lang="en-US" sz="2800" dirty="0" smtClean="0"/>
          </a:p>
          <a:p>
            <a:pPr lvl="1"/>
            <a:endParaRPr lang="en-US" sz="2800" dirty="0"/>
          </a:p>
        </p:txBody>
      </p:sp>
    </p:spTree>
    <p:extLst>
      <p:ext uri="{BB962C8B-B14F-4D97-AF65-F5344CB8AC3E}">
        <p14:creationId xmlns:p14="http://schemas.microsoft.com/office/powerpoint/2010/main" val="22771064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9058"/>
            <a:ext cx="10515600" cy="1022567"/>
          </a:xfrm>
        </p:spPr>
        <p:txBody>
          <a:bodyPr/>
          <a:lstStyle/>
          <a:p>
            <a:pPr algn="ctr"/>
            <a:r>
              <a:rPr lang="en-US" dirty="0" smtClean="0"/>
              <a:t>Tweeting Legislators</a:t>
            </a:r>
            <a:endParaRPr lang="en-US" dirty="0"/>
          </a:p>
        </p:txBody>
      </p:sp>
      <p:sp>
        <p:nvSpPr>
          <p:cNvPr id="3" name="Content Placeholder 2"/>
          <p:cNvSpPr>
            <a:spLocks noGrp="1"/>
          </p:cNvSpPr>
          <p:nvPr>
            <p:ph idx="1"/>
          </p:nvPr>
        </p:nvSpPr>
        <p:spPr>
          <a:xfrm>
            <a:off x="838200" y="1835204"/>
            <a:ext cx="10515600" cy="4206821"/>
          </a:xfrm>
        </p:spPr>
        <p:txBody>
          <a:bodyPr>
            <a:normAutofit fontScale="92500" lnSpcReduction="10000"/>
          </a:bodyPr>
          <a:lstStyle/>
          <a:p>
            <a:pPr marL="0" indent="0">
              <a:buNone/>
            </a:pPr>
            <a:r>
              <a:rPr lang="en-US" b="1" dirty="0" smtClean="0"/>
              <a:t>Advantages of tweeting your legislators</a:t>
            </a:r>
            <a:r>
              <a:rPr lang="en-US" dirty="0" smtClean="0"/>
              <a:t>: </a:t>
            </a:r>
          </a:p>
          <a:p>
            <a:r>
              <a:rPr lang="en-US" dirty="0" smtClean="0"/>
              <a:t>Many legislators both have and use Twitter as a means to listen to their constituents. </a:t>
            </a:r>
          </a:p>
          <a:p>
            <a:r>
              <a:rPr lang="en-US" dirty="0" smtClean="0"/>
              <a:t>It’s easy to get friends to join in and to sync up with existing advocacy efforts using hashtags.</a:t>
            </a:r>
          </a:p>
          <a:p>
            <a:r>
              <a:rPr lang="en-US" dirty="0" smtClean="0"/>
              <a:t>The tweet format forces you to be concise in your messaging. </a:t>
            </a:r>
          </a:p>
          <a:p>
            <a:pPr marL="0" indent="0">
              <a:buNone/>
            </a:pPr>
            <a:endParaRPr lang="en-US" dirty="0" smtClean="0"/>
          </a:p>
          <a:p>
            <a:pPr marL="0" indent="0">
              <a:buNone/>
            </a:pPr>
            <a:r>
              <a:rPr lang="en-US" b="1" dirty="0" smtClean="0"/>
              <a:t>Disadvantages</a:t>
            </a:r>
            <a:r>
              <a:rPr lang="en-US" dirty="0" smtClean="0"/>
              <a:t>: </a:t>
            </a:r>
          </a:p>
          <a:p>
            <a:r>
              <a:rPr lang="en-US" dirty="0" smtClean="0"/>
              <a:t>It’s easier to be less professional using social media. Make sure everything you are saying is still professional and appropriate.</a:t>
            </a:r>
            <a:endParaRPr lang="en-US" dirty="0"/>
          </a:p>
        </p:txBody>
      </p:sp>
    </p:spTree>
    <p:extLst>
      <p:ext uri="{BB962C8B-B14F-4D97-AF65-F5344CB8AC3E}">
        <p14:creationId xmlns:p14="http://schemas.microsoft.com/office/powerpoint/2010/main" val="17811534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0017"/>
            <a:ext cx="10515600" cy="1147504"/>
          </a:xfrm>
        </p:spPr>
        <p:txBody>
          <a:bodyPr>
            <a:normAutofit/>
          </a:bodyPr>
          <a:lstStyle/>
          <a:p>
            <a:pPr algn="ctr"/>
            <a:r>
              <a:rPr lang="en-US" sz="5400" dirty="0" smtClean="0"/>
              <a:t>Azleg &amp; Request to Speak</a:t>
            </a:r>
            <a:endParaRPr lang="en-US" sz="5400" dirty="0"/>
          </a:p>
        </p:txBody>
      </p:sp>
      <p:sp>
        <p:nvSpPr>
          <p:cNvPr id="3" name="Content Placeholder 2"/>
          <p:cNvSpPr>
            <a:spLocks noGrp="1"/>
          </p:cNvSpPr>
          <p:nvPr>
            <p:ph idx="1"/>
          </p:nvPr>
        </p:nvSpPr>
        <p:spPr>
          <a:xfrm>
            <a:off x="790036" y="1911100"/>
            <a:ext cx="10611928" cy="4679480"/>
          </a:xfrm>
        </p:spPr>
        <p:txBody>
          <a:bodyPr>
            <a:normAutofit/>
          </a:bodyPr>
          <a:lstStyle/>
          <a:p>
            <a:r>
              <a:rPr lang="en-US" sz="2400" dirty="0" smtClean="0"/>
              <a:t>The Arizona State Legislature has a website called </a:t>
            </a:r>
            <a:r>
              <a:rPr lang="en-US" sz="2400" dirty="0" smtClean="0">
                <a:hlinkClick r:id="rId2"/>
              </a:rPr>
              <a:t>azleg.gov</a:t>
            </a:r>
            <a:endParaRPr lang="en-US" sz="2400" dirty="0" smtClean="0"/>
          </a:p>
          <a:p>
            <a:pPr lvl="1"/>
            <a:r>
              <a:rPr lang="en-US" dirty="0" smtClean="0"/>
              <a:t>Azleg allows you to view a list of all of the legislators and information about them, view committees and their agendas, watch Arizona Capitol Television, and use bill tracking and Request to Speak features. </a:t>
            </a:r>
          </a:p>
          <a:p>
            <a:r>
              <a:rPr lang="en-US" sz="2400" dirty="0" smtClean="0"/>
              <a:t>The Request to Speak System allows members of the public to make comments and give their position on bills being considered in legislative committees in the House and Senate. You can add comments and indicate whether you support, oppose, or are neutral on a bill. You may also request to testify in front of the committee about the bill</a:t>
            </a:r>
            <a:r>
              <a:rPr lang="en-US" sz="2400" dirty="0" smtClean="0"/>
              <a:t>.</a:t>
            </a:r>
            <a:endParaRPr lang="en-US" sz="2400" dirty="0" smtClean="0"/>
          </a:p>
          <a:p>
            <a:pPr lvl="1"/>
            <a:r>
              <a:rPr lang="en-US" dirty="0" smtClean="0"/>
              <a:t>Typically, you must register in person at the Capitol, but this legislative session, there are accommodations available</a:t>
            </a:r>
            <a:r>
              <a:rPr lang="en-US" dirty="0"/>
              <a:t>. </a:t>
            </a:r>
            <a:r>
              <a:rPr lang="en-US" dirty="0">
                <a:hlinkClick r:id="rId3"/>
              </a:rPr>
              <a:t>https://</a:t>
            </a:r>
            <a:r>
              <a:rPr lang="en-US" dirty="0" smtClean="0">
                <a:hlinkClick r:id="rId3"/>
              </a:rPr>
              <a:t>www.cognitoforms.com/Ability3601/RequestToSpeak</a:t>
            </a:r>
            <a:r>
              <a:rPr lang="en-US" dirty="0" smtClean="0"/>
              <a:t> </a:t>
            </a:r>
          </a:p>
          <a:p>
            <a:endParaRPr lang="en-US" dirty="0"/>
          </a:p>
        </p:txBody>
      </p:sp>
    </p:spTree>
    <p:extLst>
      <p:ext uri="{BB962C8B-B14F-4D97-AF65-F5344CB8AC3E}">
        <p14:creationId xmlns:p14="http://schemas.microsoft.com/office/powerpoint/2010/main" val="35220805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4710"/>
          </a:xfrm>
        </p:spPr>
        <p:txBody>
          <a:bodyPr/>
          <a:lstStyle/>
          <a:p>
            <a:pPr algn="ctr"/>
            <a:r>
              <a:rPr lang="en-US" dirty="0" smtClean="0"/>
              <a:t>Giving Testimony at the Capitol</a:t>
            </a:r>
            <a:endParaRPr lang="en-US" dirty="0"/>
          </a:p>
        </p:txBody>
      </p:sp>
      <p:sp>
        <p:nvSpPr>
          <p:cNvPr id="3" name="Content Placeholder 2"/>
          <p:cNvSpPr>
            <a:spLocks noGrp="1"/>
          </p:cNvSpPr>
          <p:nvPr>
            <p:ph sz="half" idx="1"/>
          </p:nvPr>
        </p:nvSpPr>
        <p:spPr>
          <a:xfrm>
            <a:off x="838200" y="1501540"/>
            <a:ext cx="5181600" cy="5245769"/>
          </a:xfrm>
        </p:spPr>
        <p:txBody>
          <a:bodyPr>
            <a:normAutofit lnSpcReduction="10000"/>
          </a:bodyPr>
          <a:lstStyle/>
          <a:p>
            <a:r>
              <a:rPr lang="en-US" sz="3200" dirty="0" smtClean="0"/>
              <a:t>Expect that when you give testimony that you will be limited to a short amount of time (~2 minutes). </a:t>
            </a:r>
          </a:p>
          <a:p>
            <a:pPr lvl="1"/>
            <a:r>
              <a:rPr lang="en-US" sz="2800" dirty="0" smtClean="0"/>
              <a:t>Be prepared with an elevator speech.</a:t>
            </a:r>
          </a:p>
          <a:p>
            <a:pPr lvl="1"/>
            <a:r>
              <a:rPr lang="en-US" sz="2800" dirty="0"/>
              <a:t>When you are done, say that you are available for questions. </a:t>
            </a:r>
            <a:endParaRPr lang="en-US" sz="2800" dirty="0" smtClean="0"/>
          </a:p>
          <a:p>
            <a:pPr lvl="1"/>
            <a:r>
              <a:rPr lang="en-US" sz="2800" dirty="0" smtClean="0"/>
              <a:t>When done with questions or if there are no questions, thank them. </a:t>
            </a:r>
          </a:p>
          <a:p>
            <a:pPr marL="457200" lvl="1" indent="0">
              <a:buNone/>
            </a:pPr>
            <a:endParaRPr lang="en-US" dirty="0" smtClean="0"/>
          </a:p>
        </p:txBody>
      </p:sp>
      <p:sp>
        <p:nvSpPr>
          <p:cNvPr id="4" name="Content Placeholder 3"/>
          <p:cNvSpPr>
            <a:spLocks noGrp="1"/>
          </p:cNvSpPr>
          <p:nvPr>
            <p:ph sz="half" idx="2"/>
          </p:nvPr>
        </p:nvSpPr>
        <p:spPr>
          <a:xfrm>
            <a:off x="6096000" y="1501539"/>
            <a:ext cx="5181600" cy="5005138"/>
          </a:xfrm>
        </p:spPr>
        <p:txBody>
          <a:bodyPr>
            <a:normAutofit lnSpcReduction="10000"/>
          </a:bodyPr>
          <a:lstStyle/>
          <a:p>
            <a:r>
              <a:rPr lang="en-US" sz="3200" dirty="0" smtClean="0"/>
              <a:t>Everything done in committee must be done through the Chairman. </a:t>
            </a:r>
          </a:p>
          <a:p>
            <a:pPr lvl="1"/>
            <a:r>
              <a:rPr lang="en-US" sz="2800" dirty="0" smtClean="0"/>
              <a:t>Acknowledging you to begin speaking. </a:t>
            </a:r>
          </a:p>
          <a:p>
            <a:pPr lvl="1"/>
            <a:r>
              <a:rPr lang="en-US" sz="2800" dirty="0" smtClean="0"/>
              <a:t>You acknowledging the Chairman and other committee members when you speak. </a:t>
            </a:r>
          </a:p>
          <a:p>
            <a:pPr lvl="1"/>
            <a:r>
              <a:rPr lang="en-US" sz="2800" dirty="0" smtClean="0"/>
              <a:t>Members acknowledge the Chairman then you with their questions.</a:t>
            </a:r>
            <a:endParaRPr lang="en-US" sz="2800" dirty="0"/>
          </a:p>
        </p:txBody>
      </p:sp>
    </p:spTree>
    <p:extLst>
      <p:ext uri="{BB962C8B-B14F-4D97-AF65-F5344CB8AC3E}">
        <p14:creationId xmlns:p14="http://schemas.microsoft.com/office/powerpoint/2010/main" val="3634495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Arizona State Government</a:t>
            </a:r>
            <a:endParaRPr lang="en-US" sz="5400" dirty="0"/>
          </a:p>
        </p:txBody>
      </p:sp>
      <p:sp>
        <p:nvSpPr>
          <p:cNvPr id="3" name="Content Placeholder 2"/>
          <p:cNvSpPr>
            <a:spLocks noGrp="1"/>
          </p:cNvSpPr>
          <p:nvPr>
            <p:ph idx="1"/>
          </p:nvPr>
        </p:nvSpPr>
        <p:spPr>
          <a:xfrm>
            <a:off x="838200" y="2062890"/>
            <a:ext cx="10115080" cy="4326014"/>
          </a:xfrm>
        </p:spPr>
        <p:txBody>
          <a:bodyPr>
            <a:noAutofit/>
          </a:bodyPr>
          <a:lstStyle/>
          <a:p>
            <a:endParaRPr lang="en-US" sz="3600" dirty="0" smtClean="0"/>
          </a:p>
          <a:p>
            <a:r>
              <a:rPr lang="en-US" sz="3600" dirty="0" smtClean="0"/>
              <a:t>Governor</a:t>
            </a:r>
            <a:endParaRPr lang="en-US" sz="3600" dirty="0" smtClean="0"/>
          </a:p>
          <a:p>
            <a:r>
              <a:rPr lang="en-US" sz="3600" dirty="0"/>
              <a:t>Superior &amp; Supreme </a:t>
            </a:r>
            <a:r>
              <a:rPr lang="en-US" sz="3600" dirty="0" smtClean="0"/>
              <a:t>Courts</a:t>
            </a:r>
          </a:p>
          <a:p>
            <a:r>
              <a:rPr lang="en-US" sz="3600" dirty="0" smtClean="0"/>
              <a:t>Legislature</a:t>
            </a:r>
          </a:p>
          <a:p>
            <a:pPr lvl="1"/>
            <a:r>
              <a:rPr lang="en-US" sz="3600" dirty="0" smtClean="0"/>
              <a:t>State Senate </a:t>
            </a:r>
          </a:p>
          <a:p>
            <a:pPr lvl="1"/>
            <a:r>
              <a:rPr lang="en-US" sz="3600" dirty="0" smtClean="0"/>
              <a:t>State House of Representatives</a:t>
            </a:r>
          </a:p>
        </p:txBody>
      </p:sp>
    </p:spTree>
    <p:extLst>
      <p:ext uri="{BB962C8B-B14F-4D97-AF65-F5344CB8AC3E}">
        <p14:creationId xmlns:p14="http://schemas.microsoft.com/office/powerpoint/2010/main" val="32934069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smtClean="0"/>
              <a:t>General Tips for Advocating with Legislators</a:t>
            </a:r>
            <a:endParaRPr lang="en-US" sz="5400" dirty="0"/>
          </a:p>
        </p:txBody>
      </p:sp>
      <p:sp>
        <p:nvSpPr>
          <p:cNvPr id="3" name="Content Placeholder 2"/>
          <p:cNvSpPr>
            <a:spLocks noGrp="1"/>
          </p:cNvSpPr>
          <p:nvPr>
            <p:ph sz="half" idx="1"/>
          </p:nvPr>
        </p:nvSpPr>
        <p:spPr>
          <a:xfrm>
            <a:off x="838200" y="2214680"/>
            <a:ext cx="10418660" cy="4123646"/>
          </a:xfrm>
        </p:spPr>
        <p:txBody>
          <a:bodyPr>
            <a:normAutofit fontScale="92500" lnSpcReduction="20000"/>
          </a:bodyPr>
          <a:lstStyle/>
          <a:p>
            <a:r>
              <a:rPr lang="en-US" sz="3200" dirty="0" smtClean="0"/>
              <a:t>Tell your story and how the Bill impacts you.</a:t>
            </a:r>
          </a:p>
          <a:p>
            <a:pPr marL="0" indent="0">
              <a:buNone/>
            </a:pPr>
            <a:r>
              <a:rPr lang="en-US" sz="3200" dirty="0" smtClean="0"/>
              <a:t> </a:t>
            </a:r>
          </a:p>
          <a:p>
            <a:r>
              <a:rPr lang="en-US" sz="3200" dirty="0" smtClean="0"/>
              <a:t>Get the facts right, but explain why should anyone—let alone this legislator—should care. </a:t>
            </a:r>
          </a:p>
          <a:p>
            <a:endParaRPr lang="en-US" sz="3200" dirty="0"/>
          </a:p>
          <a:p>
            <a:r>
              <a:rPr lang="en-US" sz="3200" dirty="0" smtClean="0"/>
              <a:t>If you don’t know an answer to a question, tell them you’ll get that information and get back to them.</a:t>
            </a:r>
          </a:p>
          <a:p>
            <a:pPr marL="0" indent="0">
              <a:buNone/>
            </a:pPr>
            <a:endParaRPr lang="en-US" sz="3200" dirty="0" smtClean="0"/>
          </a:p>
          <a:p>
            <a:r>
              <a:rPr lang="en-US" sz="3200" dirty="0" smtClean="0"/>
              <a:t>Do it as concisely as possible.</a:t>
            </a:r>
          </a:p>
        </p:txBody>
      </p:sp>
    </p:spTree>
    <p:extLst>
      <p:ext uri="{BB962C8B-B14F-4D97-AF65-F5344CB8AC3E}">
        <p14:creationId xmlns:p14="http://schemas.microsoft.com/office/powerpoint/2010/main" val="1323525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42395"/>
          </a:xfrm>
        </p:spPr>
        <p:txBody>
          <a:bodyPr>
            <a:noAutofit/>
          </a:bodyPr>
          <a:lstStyle/>
          <a:p>
            <a:pPr algn="ctr"/>
            <a:r>
              <a:rPr lang="en-US" sz="5400" dirty="0" smtClean="0"/>
              <a:t>General Tips: Contacting Legislators</a:t>
            </a:r>
            <a:endParaRPr lang="en-US" sz="5400" dirty="0"/>
          </a:p>
        </p:txBody>
      </p:sp>
      <p:sp>
        <p:nvSpPr>
          <p:cNvPr id="3" name="Content Placeholder 2"/>
          <p:cNvSpPr>
            <a:spLocks noGrp="1"/>
          </p:cNvSpPr>
          <p:nvPr>
            <p:ph sz="half" idx="1"/>
          </p:nvPr>
        </p:nvSpPr>
        <p:spPr>
          <a:xfrm>
            <a:off x="838200" y="1825625"/>
            <a:ext cx="5181600" cy="4351338"/>
          </a:xfrm>
        </p:spPr>
        <p:txBody>
          <a:bodyPr>
            <a:normAutofit lnSpcReduction="10000"/>
          </a:bodyPr>
          <a:lstStyle/>
          <a:p>
            <a:r>
              <a:rPr lang="en-US" sz="3200" dirty="0" smtClean="0"/>
              <a:t>Target fence sitters or undecided members if possible.</a:t>
            </a:r>
          </a:p>
          <a:p>
            <a:pPr lvl="1"/>
            <a:r>
              <a:rPr lang="en-US" sz="2800" dirty="0" smtClean="0"/>
              <a:t>Count those votes!</a:t>
            </a:r>
          </a:p>
          <a:p>
            <a:r>
              <a:rPr lang="en-US" sz="3200" dirty="0" smtClean="0"/>
              <a:t>Be nice to staff – they’re the gatekeepers!</a:t>
            </a:r>
          </a:p>
          <a:p>
            <a:r>
              <a:rPr lang="en-US" sz="3200" dirty="0" smtClean="0"/>
              <a:t>Mention you vote and you’re a constituent. </a:t>
            </a:r>
          </a:p>
          <a:p>
            <a:pPr marL="457200" lvl="1" indent="0">
              <a:buNone/>
            </a:pPr>
            <a:endParaRPr lang="en-US" sz="2800" dirty="0" smtClean="0"/>
          </a:p>
          <a:p>
            <a:endParaRPr lang="en-US" sz="3200" dirty="0" smtClean="0"/>
          </a:p>
          <a:p>
            <a:pPr marL="0" indent="0">
              <a:buNone/>
            </a:pPr>
            <a:endParaRPr lang="en-US" sz="3200" dirty="0"/>
          </a:p>
        </p:txBody>
      </p:sp>
      <p:sp>
        <p:nvSpPr>
          <p:cNvPr id="4" name="Content Placeholder 3"/>
          <p:cNvSpPr>
            <a:spLocks noGrp="1"/>
          </p:cNvSpPr>
          <p:nvPr>
            <p:ph sz="half" idx="2"/>
          </p:nvPr>
        </p:nvSpPr>
        <p:spPr/>
        <p:txBody>
          <a:bodyPr>
            <a:normAutofit lnSpcReduction="10000"/>
          </a:bodyPr>
          <a:lstStyle/>
          <a:p>
            <a:r>
              <a:rPr lang="en-US" sz="3200" dirty="0" smtClean="0"/>
              <a:t>Always </a:t>
            </a:r>
            <a:r>
              <a:rPr lang="en-US" sz="3200" dirty="0"/>
              <a:t>ask the accountability question: “How are you going to vote on [this issue]?”</a:t>
            </a:r>
          </a:p>
          <a:p>
            <a:pPr lvl="1"/>
            <a:r>
              <a:rPr lang="en-US" sz="2800" dirty="0"/>
              <a:t>Actually listen to the response!</a:t>
            </a:r>
          </a:p>
          <a:p>
            <a:pPr lvl="1"/>
            <a:r>
              <a:rPr lang="en-US" sz="2800" dirty="0"/>
              <a:t>Follow up with them and include any additional resources you might want to share.</a:t>
            </a:r>
          </a:p>
          <a:p>
            <a:r>
              <a:rPr lang="en-US" sz="3200" dirty="0"/>
              <a:t>Be sure to thank them.</a:t>
            </a:r>
          </a:p>
          <a:p>
            <a:pPr lvl="1"/>
            <a:endParaRPr lang="en-US" dirty="0" smtClean="0"/>
          </a:p>
        </p:txBody>
      </p:sp>
    </p:spTree>
    <p:extLst>
      <p:ext uri="{BB962C8B-B14F-4D97-AF65-F5344CB8AC3E}">
        <p14:creationId xmlns:p14="http://schemas.microsoft.com/office/powerpoint/2010/main" val="21088676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515"/>
            <a:ext cx="10515600" cy="1062530"/>
          </a:xfrm>
        </p:spPr>
        <p:txBody>
          <a:bodyPr>
            <a:normAutofit/>
          </a:bodyPr>
          <a:lstStyle/>
          <a:p>
            <a:pPr algn="ctr"/>
            <a:r>
              <a:rPr lang="en-US" sz="5400" dirty="0" smtClean="0"/>
              <a:t>How Else Can I Advocate?</a:t>
            </a:r>
            <a:endParaRPr lang="en-US" sz="5400" dirty="0"/>
          </a:p>
        </p:txBody>
      </p:sp>
      <p:sp>
        <p:nvSpPr>
          <p:cNvPr id="3" name="Content Placeholder 2"/>
          <p:cNvSpPr>
            <a:spLocks noGrp="1"/>
          </p:cNvSpPr>
          <p:nvPr>
            <p:ph idx="1"/>
          </p:nvPr>
        </p:nvSpPr>
        <p:spPr>
          <a:xfrm>
            <a:off x="838200" y="1759310"/>
            <a:ext cx="10515600" cy="4933176"/>
          </a:xfrm>
        </p:spPr>
        <p:txBody>
          <a:bodyPr>
            <a:normAutofit/>
          </a:bodyPr>
          <a:lstStyle/>
          <a:p>
            <a:r>
              <a:rPr lang="en-US" sz="3200" dirty="0"/>
              <a:t>Register to vote – and vote!</a:t>
            </a:r>
          </a:p>
          <a:p>
            <a:pPr lvl="1"/>
            <a:r>
              <a:rPr lang="en-US" sz="2800" dirty="0"/>
              <a:t>Register or update voter registration: </a:t>
            </a:r>
            <a:r>
              <a:rPr lang="en-US" sz="2800" dirty="0">
                <a:hlinkClick r:id="rId2"/>
              </a:rPr>
              <a:t>https://</a:t>
            </a:r>
            <a:r>
              <a:rPr lang="en-US" sz="2800" dirty="0" smtClean="0">
                <a:hlinkClick r:id="rId2"/>
              </a:rPr>
              <a:t>servicearizona.com/VoterRegistration</a:t>
            </a:r>
            <a:endParaRPr lang="en-US" sz="2800" dirty="0"/>
          </a:p>
          <a:p>
            <a:pPr marL="0" indent="0">
              <a:buNone/>
            </a:pPr>
            <a:endParaRPr lang="en-US" sz="3200" dirty="0"/>
          </a:p>
          <a:p>
            <a:r>
              <a:rPr lang="en-US" sz="3200" dirty="0" smtClean="0"/>
              <a:t>Follow Advocacy Organizations that share your values.</a:t>
            </a:r>
          </a:p>
          <a:p>
            <a:pPr lvl="1"/>
            <a:r>
              <a:rPr lang="en-US" sz="2800" dirty="0" smtClean="0"/>
              <a:t>Many have </a:t>
            </a:r>
            <a:r>
              <a:rPr lang="en-US" sz="2800" dirty="0"/>
              <a:t>on Facebook, Twitter, Instagram, or subscribe to an advocacy newsletter or list serv. </a:t>
            </a:r>
          </a:p>
          <a:p>
            <a:pPr lvl="1"/>
            <a:r>
              <a:rPr lang="en-US" sz="2800" dirty="0"/>
              <a:t>Follow Ability360 at </a:t>
            </a:r>
            <a:r>
              <a:rPr lang="en-US" sz="2800" u="sng" dirty="0">
                <a:hlinkClick r:id="rId3"/>
              </a:rPr>
              <a:t>https://ability360.org/empower-advocacy/</a:t>
            </a:r>
            <a:r>
              <a:rPr lang="en-US" sz="2800" dirty="0"/>
              <a:t> or find us on Facebook, Twitter, and Instagram! </a:t>
            </a:r>
          </a:p>
          <a:p>
            <a:pPr lvl="1"/>
            <a:r>
              <a:rPr lang="en-US" sz="2800" dirty="0"/>
              <a:t>Watch for advocacy and action alerts</a:t>
            </a:r>
            <a:r>
              <a:rPr lang="en-US" sz="2800" dirty="0" smtClean="0"/>
              <a:t>.</a:t>
            </a:r>
            <a:endParaRPr lang="en-US" sz="2800" dirty="0"/>
          </a:p>
          <a:p>
            <a:pPr lvl="1"/>
            <a:endParaRPr lang="en-US" sz="2800" dirty="0" smtClean="0"/>
          </a:p>
        </p:txBody>
      </p:sp>
    </p:spTree>
    <p:extLst>
      <p:ext uri="{BB962C8B-B14F-4D97-AF65-F5344CB8AC3E}">
        <p14:creationId xmlns:p14="http://schemas.microsoft.com/office/powerpoint/2010/main" val="22701940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Questions?</a:t>
            </a:r>
            <a:endParaRPr lang="en-US" sz="54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48186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66500"/>
          </a:xfrm>
        </p:spPr>
        <p:txBody>
          <a:bodyPr>
            <a:normAutofit/>
          </a:bodyPr>
          <a:lstStyle/>
          <a:p>
            <a:pPr algn="ctr"/>
            <a:r>
              <a:rPr lang="en-US" sz="5400" dirty="0" smtClean="0"/>
              <a:t>Arizona State Governor</a:t>
            </a:r>
            <a:endParaRPr lang="en-US" sz="5400" dirty="0"/>
          </a:p>
        </p:txBody>
      </p:sp>
      <p:sp>
        <p:nvSpPr>
          <p:cNvPr id="3" name="Content Placeholder 2"/>
          <p:cNvSpPr>
            <a:spLocks noGrp="1"/>
          </p:cNvSpPr>
          <p:nvPr>
            <p:ph sz="half" idx="1"/>
          </p:nvPr>
        </p:nvSpPr>
        <p:spPr>
          <a:xfrm>
            <a:off x="889125" y="1759310"/>
            <a:ext cx="10291840" cy="4579502"/>
          </a:xfrm>
        </p:spPr>
        <p:txBody>
          <a:bodyPr>
            <a:normAutofit/>
          </a:bodyPr>
          <a:lstStyle/>
          <a:p>
            <a:r>
              <a:rPr lang="en-US" sz="3200" dirty="0" smtClean="0"/>
              <a:t>Four-year term with a two consecutive term maximum. </a:t>
            </a:r>
          </a:p>
          <a:p>
            <a:pPr lvl="1"/>
            <a:r>
              <a:rPr lang="en-US" sz="2600" dirty="0" smtClean="0"/>
              <a:t>Must wait for another term to pass before being eligible to run again.</a:t>
            </a:r>
          </a:p>
          <a:p>
            <a:r>
              <a:rPr lang="en-US" sz="3200" dirty="0" smtClean="0"/>
              <a:t>Powers &amp; Responsibilities:</a:t>
            </a:r>
          </a:p>
          <a:p>
            <a:pPr lvl="1"/>
            <a:r>
              <a:rPr lang="en-US" sz="2600" dirty="0" smtClean="0"/>
              <a:t>Signing or vetoing legislation (including the state budget), </a:t>
            </a:r>
            <a:endParaRPr lang="en-US" sz="2600" dirty="0"/>
          </a:p>
          <a:p>
            <a:pPr lvl="1"/>
            <a:r>
              <a:rPr lang="en-US" sz="2600" dirty="0" smtClean="0"/>
              <a:t>Enforcing state laws,</a:t>
            </a:r>
          </a:p>
          <a:p>
            <a:pPr lvl="1"/>
            <a:r>
              <a:rPr lang="en-US" sz="2600" dirty="0" smtClean="0"/>
              <a:t>Proposing </a:t>
            </a:r>
            <a:r>
              <a:rPr lang="en-US" sz="2600" dirty="0"/>
              <a:t>state budget to legislature</a:t>
            </a:r>
            <a:r>
              <a:rPr lang="en-US" sz="2600" dirty="0" smtClean="0"/>
              <a:t>,</a:t>
            </a:r>
          </a:p>
          <a:p>
            <a:pPr lvl="1"/>
            <a:r>
              <a:rPr lang="en-US" sz="2600" dirty="0" smtClean="0"/>
              <a:t>Appointing </a:t>
            </a:r>
            <a:r>
              <a:rPr lang="en-US" sz="2600" dirty="0"/>
              <a:t>vacancies (e.g. Senate, Judges, non-elected Commissions &amp; Boards), </a:t>
            </a:r>
          </a:p>
          <a:p>
            <a:pPr lvl="1"/>
            <a:r>
              <a:rPr lang="en-US" sz="2600" dirty="0" smtClean="0"/>
              <a:t>Calling </a:t>
            </a:r>
            <a:r>
              <a:rPr lang="en-US" sz="2600" dirty="0"/>
              <a:t>the State Legislature in for special </a:t>
            </a:r>
            <a:r>
              <a:rPr lang="en-US" sz="2600" dirty="0" smtClean="0"/>
              <a:t>sessions.</a:t>
            </a:r>
          </a:p>
        </p:txBody>
      </p:sp>
    </p:spTree>
    <p:extLst>
      <p:ext uri="{BB962C8B-B14F-4D97-AF65-F5344CB8AC3E}">
        <p14:creationId xmlns:p14="http://schemas.microsoft.com/office/powerpoint/2010/main" val="351682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245" y="469095"/>
            <a:ext cx="10515600" cy="1325563"/>
          </a:xfrm>
        </p:spPr>
        <p:txBody>
          <a:bodyPr>
            <a:normAutofit fontScale="90000"/>
          </a:bodyPr>
          <a:lstStyle/>
          <a:p>
            <a:pPr algn="ctr"/>
            <a:r>
              <a:rPr lang="en-US" sz="5400" dirty="0" smtClean="0"/>
              <a:t>Arizona Superior &amp; Supreme Courts</a:t>
            </a:r>
            <a:endParaRPr lang="en-US" sz="5400" dirty="0"/>
          </a:p>
        </p:txBody>
      </p:sp>
      <p:sp>
        <p:nvSpPr>
          <p:cNvPr id="3" name="Content Placeholder 2"/>
          <p:cNvSpPr>
            <a:spLocks noGrp="1"/>
          </p:cNvSpPr>
          <p:nvPr>
            <p:ph sz="half" idx="1"/>
          </p:nvPr>
        </p:nvSpPr>
        <p:spPr>
          <a:xfrm>
            <a:off x="895228" y="1607519"/>
            <a:ext cx="10285737" cy="4933176"/>
          </a:xfrm>
        </p:spPr>
        <p:txBody>
          <a:bodyPr>
            <a:noAutofit/>
          </a:bodyPr>
          <a:lstStyle/>
          <a:p>
            <a:pPr marL="457200" lvl="1" indent="0">
              <a:buNone/>
            </a:pPr>
            <a:r>
              <a:rPr lang="en-US" sz="2800" dirty="0" smtClean="0"/>
              <a:t> </a:t>
            </a:r>
            <a:endParaRPr lang="en-US" dirty="0" smtClean="0"/>
          </a:p>
          <a:p>
            <a:r>
              <a:rPr lang="en-US" sz="3200" dirty="0"/>
              <a:t>How </a:t>
            </a:r>
            <a:r>
              <a:rPr lang="en-US" sz="3200" dirty="0" smtClean="0"/>
              <a:t>the courts interact with passed legislation (laws):</a:t>
            </a:r>
          </a:p>
          <a:p>
            <a:pPr marL="0" indent="0">
              <a:buNone/>
            </a:pPr>
            <a:endParaRPr lang="en-US" sz="3200" dirty="0" smtClean="0"/>
          </a:p>
          <a:p>
            <a:pPr lvl="1"/>
            <a:r>
              <a:rPr lang="en-US" sz="2800" dirty="0" smtClean="0"/>
              <a:t>Apply the law to individual cases. </a:t>
            </a:r>
          </a:p>
          <a:p>
            <a:pPr marL="457200" lvl="1" indent="0">
              <a:buNone/>
            </a:pPr>
            <a:endParaRPr lang="en-US" sz="2800" dirty="0" smtClean="0"/>
          </a:p>
          <a:p>
            <a:pPr lvl="1"/>
            <a:r>
              <a:rPr lang="en-US" sz="2800" dirty="0" smtClean="0"/>
              <a:t>Determine the constitutionality of laws when a case is brought through the courts.</a:t>
            </a:r>
          </a:p>
          <a:p>
            <a:pPr lvl="1"/>
            <a:endParaRPr lang="en-US" sz="2800" dirty="0" smtClean="0"/>
          </a:p>
          <a:p>
            <a:pPr lvl="1"/>
            <a:r>
              <a:rPr lang="en-US" sz="2800" dirty="0" smtClean="0"/>
              <a:t>Set precedent. </a:t>
            </a:r>
            <a:endParaRPr lang="en-US" dirty="0"/>
          </a:p>
        </p:txBody>
      </p:sp>
    </p:spTree>
    <p:extLst>
      <p:ext uri="{BB962C8B-B14F-4D97-AF65-F5344CB8AC3E}">
        <p14:creationId xmlns:p14="http://schemas.microsoft.com/office/powerpoint/2010/main" val="349015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656"/>
            <a:ext cx="10515600" cy="1325563"/>
          </a:xfrm>
        </p:spPr>
        <p:txBody>
          <a:bodyPr>
            <a:normAutofit/>
          </a:bodyPr>
          <a:lstStyle/>
          <a:p>
            <a:pPr algn="ctr"/>
            <a:r>
              <a:rPr lang="en-US" sz="5400" dirty="0" smtClean="0"/>
              <a:t>Arizona State Legislature</a:t>
            </a:r>
            <a:endParaRPr lang="en-US" sz="5400" dirty="0"/>
          </a:p>
        </p:txBody>
      </p:sp>
      <p:sp>
        <p:nvSpPr>
          <p:cNvPr id="3" name="Content Placeholder 2"/>
          <p:cNvSpPr>
            <a:spLocks noGrp="1"/>
          </p:cNvSpPr>
          <p:nvPr>
            <p:ph idx="1"/>
          </p:nvPr>
        </p:nvSpPr>
        <p:spPr>
          <a:xfrm>
            <a:off x="838200" y="1911100"/>
            <a:ext cx="10515600" cy="4326014"/>
          </a:xfrm>
        </p:spPr>
        <p:txBody>
          <a:bodyPr>
            <a:noAutofit/>
          </a:bodyPr>
          <a:lstStyle/>
          <a:p>
            <a:r>
              <a:rPr lang="en-US" sz="3200" dirty="0" smtClean="0"/>
              <a:t>There are 30 Legislative Districts in Arizona.</a:t>
            </a:r>
          </a:p>
          <a:p>
            <a:pPr lvl="1"/>
            <a:r>
              <a:rPr lang="en-US" sz="2800" dirty="0"/>
              <a:t>1 State </a:t>
            </a:r>
            <a:r>
              <a:rPr lang="en-US" sz="2800" dirty="0" smtClean="0"/>
              <a:t>Senator per District</a:t>
            </a:r>
            <a:r>
              <a:rPr lang="en-US" sz="2800" dirty="0"/>
              <a:t>. </a:t>
            </a:r>
          </a:p>
          <a:p>
            <a:pPr lvl="1"/>
            <a:r>
              <a:rPr lang="en-US" sz="2800" dirty="0"/>
              <a:t>2 </a:t>
            </a:r>
            <a:r>
              <a:rPr lang="en-US" sz="2800" dirty="0" smtClean="0"/>
              <a:t>Representatives per District.</a:t>
            </a:r>
          </a:p>
          <a:p>
            <a:pPr marL="457200" lvl="1" indent="0">
              <a:buNone/>
            </a:pPr>
            <a:endParaRPr lang="en-US" sz="2800" dirty="0" smtClean="0"/>
          </a:p>
          <a:p>
            <a:r>
              <a:rPr lang="en-US" sz="3200" dirty="0" smtClean="0"/>
              <a:t>All State Legislators have 2-year terms and have a maximum of 4 consecutive terms.</a:t>
            </a:r>
          </a:p>
          <a:p>
            <a:pPr marL="0" indent="0">
              <a:buNone/>
            </a:pPr>
            <a:endParaRPr lang="en-US" sz="3200" dirty="0" smtClean="0"/>
          </a:p>
          <a:p>
            <a:r>
              <a:rPr lang="en-US" sz="3200" dirty="0" smtClean="0"/>
              <a:t>Salary $24,000/year + per diem.</a:t>
            </a:r>
            <a:endParaRPr lang="en-US" sz="3200" dirty="0"/>
          </a:p>
        </p:txBody>
      </p:sp>
    </p:spTree>
    <p:extLst>
      <p:ext uri="{BB962C8B-B14F-4D97-AF65-F5344CB8AC3E}">
        <p14:creationId xmlns:p14="http://schemas.microsoft.com/office/powerpoint/2010/main" val="3111512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18290"/>
          </a:xfrm>
        </p:spPr>
        <p:txBody>
          <a:bodyPr>
            <a:normAutofit fontScale="90000"/>
          </a:bodyPr>
          <a:lstStyle/>
          <a:p>
            <a:pPr algn="ctr"/>
            <a:r>
              <a:rPr lang="en-US" sz="5400" dirty="0" smtClean="0"/>
              <a:t>House of Representatives: </a:t>
            </a:r>
            <a:br>
              <a:rPr lang="en-US" sz="5400" dirty="0" smtClean="0"/>
            </a:br>
            <a:r>
              <a:rPr lang="en-US" sz="5400" dirty="0" smtClean="0"/>
              <a:t>Party Composition</a:t>
            </a:r>
            <a:endParaRPr lang="en-US" sz="5400" dirty="0"/>
          </a:p>
        </p:txBody>
      </p:sp>
      <p:sp>
        <p:nvSpPr>
          <p:cNvPr id="94" name="TextBox 93"/>
          <p:cNvSpPr txBox="1"/>
          <p:nvPr/>
        </p:nvSpPr>
        <p:spPr>
          <a:xfrm>
            <a:off x="654245" y="2062890"/>
            <a:ext cx="11232460"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The Arizona State House of Representatives has sixty seats (2 for each district). </a:t>
            </a:r>
          </a:p>
          <a:p>
            <a:endParaRPr lang="en-US" sz="2800" dirty="0" smtClean="0"/>
          </a:p>
          <a:p>
            <a:pPr marL="457200" indent="-457200">
              <a:buFont typeface="Arial" panose="020B0604020202020204" pitchFamily="34" charset="0"/>
              <a:buChar char="•"/>
            </a:pPr>
            <a:r>
              <a:rPr lang="en-US" sz="2800" dirty="0" smtClean="0"/>
              <a:t>The Republican Party currently has a majority over Democrats in a 31-29 split. </a:t>
            </a:r>
          </a:p>
          <a:p>
            <a:pPr marL="914400" lvl="1" indent="-457200">
              <a:buFont typeface="Arial" panose="020B0604020202020204" pitchFamily="34" charset="0"/>
              <a:buChar char="•"/>
            </a:pPr>
            <a:r>
              <a:rPr lang="en-US" sz="2800" dirty="0" smtClean="0"/>
              <a:t>In the majority, Republicans hold the Speaker of the House as well as all Committee Chair Seats.</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4246659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0605"/>
          </a:xfrm>
        </p:spPr>
        <p:txBody>
          <a:bodyPr>
            <a:normAutofit/>
          </a:bodyPr>
          <a:lstStyle/>
          <a:p>
            <a:pPr algn="ctr"/>
            <a:r>
              <a:rPr lang="en-US" sz="5400" dirty="0" smtClean="0"/>
              <a:t>Senate: Party Composition</a:t>
            </a:r>
            <a:endParaRPr lang="en-US" sz="5400" dirty="0"/>
          </a:p>
        </p:txBody>
      </p:sp>
      <p:sp>
        <p:nvSpPr>
          <p:cNvPr id="94" name="TextBox 93"/>
          <p:cNvSpPr txBox="1"/>
          <p:nvPr/>
        </p:nvSpPr>
        <p:spPr>
          <a:xfrm>
            <a:off x="1131238" y="1759310"/>
            <a:ext cx="10392513"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The Arizona State Senate has thirty seats (1 for each district). </a:t>
            </a:r>
          </a:p>
          <a:p>
            <a:endParaRPr lang="en-US" sz="2800" dirty="0" smtClean="0"/>
          </a:p>
          <a:p>
            <a:pPr marL="457200" indent="-457200">
              <a:buFont typeface="Arial" panose="020B0604020202020204" pitchFamily="34" charset="0"/>
              <a:buChar char="•"/>
            </a:pPr>
            <a:r>
              <a:rPr lang="en-US" sz="2800" dirty="0" smtClean="0"/>
              <a:t>The Republican Party currently has a majority over Democrats in a 16-14 split. </a:t>
            </a:r>
          </a:p>
          <a:p>
            <a:endParaRPr lang="en-US" sz="2800" dirty="0" smtClean="0"/>
          </a:p>
          <a:p>
            <a:pPr marL="457200" indent="-457200">
              <a:buFont typeface="Arial" panose="020B0604020202020204" pitchFamily="34" charset="0"/>
              <a:buChar char="•"/>
            </a:pPr>
            <a:r>
              <a:rPr lang="en-US" sz="2800" dirty="0" smtClean="0"/>
              <a:t>In the majority, Republicans hold the President of the Senate as well as all Committee Chair Seats.</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3923778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515"/>
            <a:ext cx="10515600" cy="1325563"/>
          </a:xfrm>
        </p:spPr>
        <p:txBody>
          <a:bodyPr>
            <a:noAutofit/>
          </a:bodyPr>
          <a:lstStyle/>
          <a:p>
            <a:pPr algn="ctr"/>
            <a:r>
              <a:rPr lang="en-US" sz="4800" dirty="0" smtClean="0"/>
              <a:t>Legislative Calendar: </a:t>
            </a:r>
            <a:br>
              <a:rPr lang="en-US" sz="4800" dirty="0" smtClean="0"/>
            </a:br>
            <a:r>
              <a:rPr lang="en-US" sz="4800" dirty="0" smtClean="0"/>
              <a:t>January-Sine </a:t>
            </a:r>
            <a:r>
              <a:rPr lang="en-US" sz="4800" dirty="0"/>
              <a:t>Die</a:t>
            </a:r>
          </a:p>
        </p:txBody>
      </p:sp>
      <p:sp>
        <p:nvSpPr>
          <p:cNvPr id="3" name="Content Placeholder 2"/>
          <p:cNvSpPr>
            <a:spLocks noGrp="1"/>
          </p:cNvSpPr>
          <p:nvPr>
            <p:ph idx="1"/>
          </p:nvPr>
        </p:nvSpPr>
        <p:spPr>
          <a:xfrm>
            <a:off x="631560" y="1491078"/>
            <a:ext cx="11232460" cy="5201407"/>
          </a:xfrm>
        </p:spPr>
        <p:txBody>
          <a:bodyPr>
            <a:normAutofit fontScale="25000" lnSpcReduction="20000"/>
          </a:bodyPr>
          <a:lstStyle/>
          <a:p>
            <a:pPr marL="0" indent="0">
              <a:buNone/>
            </a:pPr>
            <a:r>
              <a:rPr lang="en-US" sz="9600" b="1" dirty="0" smtClean="0"/>
              <a:t>January</a:t>
            </a:r>
            <a:endParaRPr lang="en-US" sz="9600" b="1" dirty="0"/>
          </a:p>
          <a:p>
            <a:pPr>
              <a:spcBef>
                <a:spcPts val="600"/>
              </a:spcBef>
            </a:pPr>
            <a:r>
              <a:rPr lang="en-US" sz="9600" dirty="0" smtClean="0"/>
              <a:t>10</a:t>
            </a:r>
            <a:r>
              <a:rPr lang="en-US" sz="9600" baseline="30000" dirty="0" smtClean="0"/>
              <a:t>th</a:t>
            </a:r>
            <a:r>
              <a:rPr lang="en-US" sz="9600" dirty="0" smtClean="0"/>
              <a:t> 12:00 </a:t>
            </a:r>
            <a:r>
              <a:rPr lang="en-US" sz="9600" dirty="0"/>
              <a:t>PM: Session begins. Bill pre-filing ends</a:t>
            </a:r>
            <a:r>
              <a:rPr lang="en-US" sz="9600" dirty="0" smtClean="0"/>
              <a:t>.</a:t>
            </a:r>
          </a:p>
          <a:p>
            <a:pPr marL="0" indent="0">
              <a:spcBef>
                <a:spcPts val="600"/>
              </a:spcBef>
              <a:buNone/>
            </a:pPr>
            <a:endParaRPr lang="en-US" sz="9600" dirty="0" smtClean="0"/>
          </a:p>
          <a:p>
            <a:pPr marL="0" indent="0">
              <a:spcBef>
                <a:spcPts val="600"/>
              </a:spcBef>
              <a:buNone/>
            </a:pPr>
            <a:r>
              <a:rPr lang="en-US" sz="9600" b="1" dirty="0" smtClean="0"/>
              <a:t>February, March</a:t>
            </a:r>
          </a:p>
          <a:p>
            <a:pPr>
              <a:spcBef>
                <a:spcPts val="600"/>
              </a:spcBef>
            </a:pPr>
            <a:r>
              <a:rPr lang="en-US" sz="9600" dirty="0" smtClean="0"/>
              <a:t>Bills are heard in Committee.</a:t>
            </a:r>
          </a:p>
          <a:p>
            <a:pPr marL="0" indent="0">
              <a:spcBef>
                <a:spcPts val="600"/>
              </a:spcBef>
              <a:buNone/>
            </a:pPr>
            <a:endParaRPr lang="en-US" sz="9600" dirty="0" smtClean="0"/>
          </a:p>
          <a:p>
            <a:pPr marL="0" indent="0">
              <a:spcBef>
                <a:spcPts val="600"/>
              </a:spcBef>
              <a:buNone/>
            </a:pPr>
            <a:r>
              <a:rPr lang="en-US" sz="9600" b="1" dirty="0" smtClean="0"/>
              <a:t>April</a:t>
            </a:r>
            <a:endParaRPr lang="en-US" sz="9600" b="1" dirty="0"/>
          </a:p>
          <a:p>
            <a:pPr>
              <a:spcBef>
                <a:spcPts val="600"/>
              </a:spcBef>
            </a:pPr>
            <a:r>
              <a:rPr lang="en-US" sz="9600" dirty="0" smtClean="0"/>
              <a:t>23</a:t>
            </a:r>
            <a:r>
              <a:rPr lang="en-US" sz="9600" baseline="30000" dirty="0" smtClean="0"/>
              <a:t>rd</a:t>
            </a:r>
            <a:r>
              <a:rPr lang="en-US" sz="9600" dirty="0" smtClean="0"/>
              <a:t> </a:t>
            </a:r>
            <a:r>
              <a:rPr lang="en-US" sz="9600" dirty="0"/>
              <a:t>Saturday of the week of the 100th day of session. This is the date required by rule for sine die adjournment unless leaders extend the deadline. Leadership can extend it no more than 7 days; thereafter any extension requires a majority vote in each house</a:t>
            </a:r>
            <a:r>
              <a:rPr lang="en-US" sz="9600" dirty="0" smtClean="0"/>
              <a:t>.</a:t>
            </a:r>
          </a:p>
          <a:p>
            <a:pPr marL="0" indent="0">
              <a:spcBef>
                <a:spcPts val="600"/>
              </a:spcBef>
              <a:buNone/>
            </a:pPr>
            <a:endParaRPr lang="en-US" sz="9600" dirty="0" smtClean="0"/>
          </a:p>
          <a:p>
            <a:pPr marL="0" indent="0">
              <a:spcBef>
                <a:spcPts val="600"/>
              </a:spcBef>
              <a:buNone/>
            </a:pPr>
            <a:r>
              <a:rPr lang="en-US" sz="9600" b="1" dirty="0" smtClean="0"/>
              <a:t>May</a:t>
            </a:r>
            <a:endParaRPr lang="en-US" sz="9600" b="1" dirty="0"/>
          </a:p>
          <a:p>
            <a:pPr marL="0" indent="0">
              <a:buNone/>
            </a:pPr>
            <a:r>
              <a:rPr lang="en-US" sz="9600" dirty="0"/>
              <a:t>At the 120 day mark (May 11</a:t>
            </a:r>
            <a:r>
              <a:rPr lang="en-US" sz="9600" baseline="30000" dirty="0"/>
              <a:t>th</a:t>
            </a:r>
            <a:r>
              <a:rPr lang="en-US" sz="9600" dirty="0"/>
              <a:t>), per diem decreases</a:t>
            </a:r>
            <a:r>
              <a:rPr lang="en-US" sz="9600" dirty="0" smtClean="0"/>
              <a:t>.</a:t>
            </a:r>
          </a:p>
          <a:p>
            <a:pPr marL="0" indent="0">
              <a:buNone/>
            </a:pPr>
            <a:endParaRPr lang="en-US" sz="9600" dirty="0"/>
          </a:p>
          <a:p>
            <a:pPr marL="0" indent="0">
              <a:buNone/>
            </a:pPr>
            <a:r>
              <a:rPr lang="en-US" sz="9600" dirty="0"/>
              <a:t>The General Effective Date of legislation is 90 days after sine die.</a:t>
            </a:r>
          </a:p>
          <a:p>
            <a:endParaRPr lang="en-US" sz="9600" dirty="0" smtClean="0"/>
          </a:p>
          <a:p>
            <a:pPr marL="0" indent="0">
              <a:buNone/>
            </a:pPr>
            <a:endParaRPr lang="en-US" sz="96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5629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82222</TotalTime>
  <Words>2043</Words>
  <Application>Microsoft Office PowerPoint</Application>
  <PresentationFormat>Widescreen</PresentationFormat>
  <Paragraphs>229</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 Advocating in Arizona- Legislative 101</vt:lpstr>
      <vt:lpstr>Disclaimer</vt:lpstr>
      <vt:lpstr>Arizona State Government</vt:lpstr>
      <vt:lpstr>Arizona State Governor</vt:lpstr>
      <vt:lpstr>Arizona Superior &amp; Supreme Courts</vt:lpstr>
      <vt:lpstr>Arizona State Legislature</vt:lpstr>
      <vt:lpstr>House of Representatives:  Party Composition</vt:lpstr>
      <vt:lpstr>Senate: Party Composition</vt:lpstr>
      <vt:lpstr>Legislative Calendar:  January-Sine Die</vt:lpstr>
      <vt:lpstr>How a Bill Becomes…a Bill</vt:lpstr>
      <vt:lpstr>First &amp; Second Read: Committee Assignment</vt:lpstr>
      <vt:lpstr>Committees to Watch for Disability Issues</vt:lpstr>
      <vt:lpstr>In Committee</vt:lpstr>
      <vt:lpstr>Rules Committee</vt:lpstr>
      <vt:lpstr>In Caucus</vt:lpstr>
      <vt:lpstr>Committee of the Whole (COW)</vt:lpstr>
      <vt:lpstr>Third Read &amp; Roll Call Vote</vt:lpstr>
      <vt:lpstr>Referring to the Opposite Chamber</vt:lpstr>
      <vt:lpstr>Governor’s Signature</vt:lpstr>
      <vt:lpstr>Ways Bills Die</vt:lpstr>
      <vt:lpstr>Bills Brought Back from the Dead</vt:lpstr>
      <vt:lpstr>Why Get Involved?</vt:lpstr>
      <vt:lpstr>How Do I Get Involved?</vt:lpstr>
      <vt:lpstr>Contacting Legislative Offices</vt:lpstr>
      <vt:lpstr>Calling Legislators</vt:lpstr>
      <vt:lpstr>Emailing Legislators</vt:lpstr>
      <vt:lpstr>Tweeting Legislators</vt:lpstr>
      <vt:lpstr>Azleg &amp; Request to Speak</vt:lpstr>
      <vt:lpstr>Giving Testimony at the Capitol</vt:lpstr>
      <vt:lpstr>General Tips for Advocating with Legislators</vt:lpstr>
      <vt:lpstr>General Tips: Contacting Legislators</vt:lpstr>
      <vt:lpstr>How Else Can I Advocate?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AZEEI Session 1: Introduction, Disability History, CILs, &amp; Language</dc:title>
  <dc:creator>Gillian Carr</dc:creator>
  <cp:lastModifiedBy>Ivan Rivera</cp:lastModifiedBy>
  <cp:revision>286</cp:revision>
  <cp:lastPrinted>2022-05-13T01:20:17Z</cp:lastPrinted>
  <dcterms:created xsi:type="dcterms:W3CDTF">2018-11-19T21:23:46Z</dcterms:created>
  <dcterms:modified xsi:type="dcterms:W3CDTF">2022-05-16T16:30:59Z</dcterms:modified>
</cp:coreProperties>
</file>